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32"/>
  </p:notesMasterIdLst>
  <p:sldIdLst>
    <p:sldId id="760" r:id="rId2"/>
    <p:sldId id="2056" r:id="rId3"/>
    <p:sldId id="758" r:id="rId4"/>
    <p:sldId id="762" r:id="rId5"/>
    <p:sldId id="763" r:id="rId6"/>
    <p:sldId id="765" r:id="rId7"/>
    <p:sldId id="764" r:id="rId8"/>
    <p:sldId id="1856" r:id="rId9"/>
    <p:sldId id="766" r:id="rId10"/>
    <p:sldId id="767" r:id="rId11"/>
    <p:sldId id="768" r:id="rId12"/>
    <p:sldId id="2064" r:id="rId13"/>
    <p:sldId id="2057" r:id="rId14"/>
    <p:sldId id="769" r:id="rId15"/>
    <p:sldId id="770" r:id="rId16"/>
    <p:sldId id="771" r:id="rId17"/>
    <p:sldId id="772" r:id="rId18"/>
    <p:sldId id="1607" r:id="rId19"/>
    <p:sldId id="773" r:id="rId20"/>
    <p:sldId id="2060" r:id="rId21"/>
    <p:sldId id="2058" r:id="rId22"/>
    <p:sldId id="2061" r:id="rId23"/>
    <p:sldId id="774" r:id="rId24"/>
    <p:sldId id="775" r:id="rId25"/>
    <p:sldId id="2063" r:id="rId26"/>
    <p:sldId id="1606" r:id="rId27"/>
    <p:sldId id="776" r:id="rId28"/>
    <p:sldId id="1858" r:id="rId29"/>
    <p:sldId id="1941" r:id="rId30"/>
    <p:sldId id="1855" r:id="rId31"/>
  </p:sldIdLst>
  <p:sldSz cx="12192000" cy="6858000"/>
  <p:notesSz cx="6858000" cy="9144000"/>
  <p:embeddedFontLst>
    <p:embeddedFont>
      <p:font typeface="Calibri" panose="020F0502020204030204" pitchFamily="34" charset="0"/>
      <p:regular r:id="rId33"/>
      <p:bold r:id="rId34"/>
      <p:italic r:id="rId35"/>
      <p:boldItalic r:id="rId36"/>
    </p:embeddedFont>
    <p:embeddedFont>
      <p:font typeface="Times" panose="02020603050405020304" pitchFamily="18" charset="0"/>
      <p:regular r:id="rId37"/>
      <p:bold r:id="rId38"/>
      <p:italic r:id="rId39"/>
      <p:boldItalic r:id="rId40"/>
    </p:embeddedFont>
  </p:embeddedFontLst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A6C808-A39E-4E81-BEAB-D2B293A1AF41}" type="datetimeFigureOut">
              <a:rPr lang="nl-BE" smtClean="0"/>
              <a:t>30/04/2020</a:t>
            </a:fld>
            <a:endParaRPr lang="nl-BE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EEBD88-490D-44A6-AED5-6EB865EC00BF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74694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EC05E6D-6A65-4ABD-875C-954F8D4F5A62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781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125" y="749300"/>
            <a:ext cx="6661150" cy="3748088"/>
          </a:xfrm>
          <a:ln/>
        </p:spPr>
      </p:sp>
      <p:sp>
        <p:nvSpPr>
          <p:cNvPr id="1781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762666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di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2825750" y="2259013"/>
            <a:ext cx="15017751" cy="5657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46" descr="ARTE_pr_PPt_Punt"/>
          <p:cNvPicPr>
            <a:picLocks noChangeAspect="1" noChangeArrowheads="1"/>
          </p:cNvPicPr>
          <p:nvPr/>
        </p:nvPicPr>
        <p:blipFill>
          <a:blip r:embed="rId3" cstate="print"/>
          <a:srcRect t="20750"/>
          <a:stretch>
            <a:fillRect/>
          </a:stretch>
        </p:blipFill>
        <p:spPr bwMode="auto">
          <a:xfrm>
            <a:off x="0" y="1"/>
            <a:ext cx="12192000" cy="5438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99" name="Rectangle 27"/>
          <p:cNvSpPr>
            <a:spLocks noGrp="1" noChangeArrowheads="1"/>
          </p:cNvSpPr>
          <p:nvPr>
            <p:ph type="ctrTitle" sz="quarter"/>
          </p:nvPr>
        </p:nvSpPr>
        <p:spPr>
          <a:xfrm>
            <a:off x="963085" y="438151"/>
            <a:ext cx="10579100" cy="1095375"/>
          </a:xfrm>
        </p:spPr>
        <p:txBody>
          <a:bodyPr anchor="t"/>
          <a:lstStyle>
            <a:lvl1pPr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Titelstijl van model bewerken</a:t>
            </a:r>
          </a:p>
        </p:txBody>
      </p:sp>
      <p:pic>
        <p:nvPicPr>
          <p:cNvPr id="8194" name="Picture 2" descr="https://fbcdn-profile-a.akamaihd.net/hprofile-ak-ash1/t1/s160x160/374436_476699385701555_1606017591_a.jp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691" y="4803549"/>
            <a:ext cx="2032000" cy="152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34112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dirty="0"/>
              <a:t>© ap2008 | </a:t>
            </a:r>
            <a:fld id="{7BE05496-3B10-4A41-8C93-08BB49645C7C}" type="slidenum">
              <a:rPr lang="nl-NL"/>
              <a:pPr>
                <a:defRPr/>
              </a:pPr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5844691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9175752" y="0"/>
            <a:ext cx="2736849" cy="6230938"/>
          </a:xfrm>
        </p:spPr>
        <p:txBody>
          <a:bodyPr vert="eaVert"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963084" y="0"/>
            <a:ext cx="8009467" cy="6230938"/>
          </a:xfrm>
        </p:spPr>
        <p:txBody>
          <a:bodyPr vert="eaVert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dirty="0"/>
              <a:t>© ap2008 | </a:t>
            </a:r>
            <a:fld id="{816F3D47-FFE9-479F-9037-FEF9EA7AD694}" type="slidenum">
              <a:rPr lang="nl-NL"/>
              <a:pPr>
                <a:defRPr/>
              </a:pPr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5381917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preserve="1">
  <p:cSld name="Titel en tekst bov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63085" y="0"/>
            <a:ext cx="10265833" cy="922338"/>
          </a:xfrm>
        </p:spPr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sz="half" idx="1"/>
          </p:nvPr>
        </p:nvSpPr>
        <p:spPr>
          <a:xfrm>
            <a:off x="963085" y="1328738"/>
            <a:ext cx="10949516" cy="2374900"/>
          </a:xfrm>
        </p:spPr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963085" y="3856038"/>
            <a:ext cx="10949516" cy="2374900"/>
          </a:xfrm>
        </p:spPr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dirty="0"/>
              <a:t>© ap2008 | </a:t>
            </a:r>
            <a:fld id="{ECEF5E14-41EF-4384-A221-B95AAD681112}" type="slidenum">
              <a:rPr lang="nl-NL"/>
              <a:pPr>
                <a:defRPr/>
              </a:pPr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2147921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el en object bov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63085" y="0"/>
            <a:ext cx="10265833" cy="922338"/>
          </a:xfrm>
        </p:spPr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963085" y="1328738"/>
            <a:ext cx="10949516" cy="2374900"/>
          </a:xfrm>
        </p:spPr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963085" y="3856038"/>
            <a:ext cx="10949516" cy="2374900"/>
          </a:xfrm>
        </p:spPr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dirty="0"/>
              <a:t>© ap2008 | </a:t>
            </a:r>
            <a:fld id="{56CAE482-F4CF-42FD-A102-D28383B61AD1}" type="slidenum">
              <a:rPr lang="nl-NL"/>
              <a:pPr>
                <a:defRPr/>
              </a:pPr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2065294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 preserve="1">
  <p:cSld name="Titel, inhoud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63085" y="0"/>
            <a:ext cx="10265833" cy="922338"/>
          </a:xfrm>
        </p:spPr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963085" y="1328738"/>
            <a:ext cx="5372100" cy="4902200"/>
          </a:xfrm>
        </p:spPr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6538384" y="1328738"/>
            <a:ext cx="5374216" cy="4902200"/>
          </a:xfrm>
        </p:spPr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dirty="0"/>
              <a:t>© ap2008 | </a:t>
            </a:r>
            <a:fld id="{292A9103-B1A4-4E72-B16D-CC0F061E6325}" type="slidenum">
              <a:rPr lang="nl-NL"/>
              <a:pPr>
                <a:defRPr/>
              </a:pPr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5354855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Titel en grafi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63085" y="0"/>
            <a:ext cx="10265833" cy="922338"/>
          </a:xfrm>
        </p:spPr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grafiek 2"/>
          <p:cNvSpPr>
            <a:spLocks noGrp="1"/>
          </p:cNvSpPr>
          <p:nvPr>
            <p:ph type="chart" idx="1"/>
          </p:nvPr>
        </p:nvSpPr>
        <p:spPr>
          <a:xfrm>
            <a:off x="963085" y="1328738"/>
            <a:ext cx="10949516" cy="4902200"/>
          </a:xfrm>
        </p:spPr>
        <p:txBody>
          <a:bodyPr/>
          <a:lstStyle/>
          <a:p>
            <a:pPr lvl="0"/>
            <a:endParaRPr lang="nl-NL" noProof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dirty="0"/>
              <a:t>© ap2008 | </a:t>
            </a:r>
            <a:fld id="{E07500AD-C4BB-4B1D-B172-BA010A5CE094}" type="slidenum">
              <a:rPr lang="nl-NL"/>
              <a:pPr>
                <a:defRPr/>
              </a:pPr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2524176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el en tab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63085" y="0"/>
            <a:ext cx="10265833" cy="922338"/>
          </a:xfrm>
        </p:spPr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tabel 2"/>
          <p:cNvSpPr>
            <a:spLocks noGrp="1"/>
          </p:cNvSpPr>
          <p:nvPr>
            <p:ph type="tbl" idx="1"/>
          </p:nvPr>
        </p:nvSpPr>
        <p:spPr>
          <a:xfrm>
            <a:off x="963085" y="1328738"/>
            <a:ext cx="10949516" cy="4902200"/>
          </a:xfrm>
        </p:spPr>
        <p:txBody>
          <a:bodyPr/>
          <a:lstStyle/>
          <a:p>
            <a:pPr lvl="0"/>
            <a:endParaRPr lang="nl-NL" noProof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dirty="0"/>
              <a:t>© ap2008 | </a:t>
            </a:r>
            <a:fld id="{31746CC9-2660-48D4-8C8B-A0B0CDBB99B0}" type="slidenum">
              <a:rPr lang="nl-NL"/>
              <a:pPr>
                <a:defRPr/>
              </a:pPr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9962907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283A4AE-8DB4-496E-8E13-031B045371D6}" type="datetimeFigureOut">
              <a:rPr lang="en-US"/>
              <a:pPr>
                <a:defRPr/>
              </a:pPr>
              <a:t>4/30/2020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6BB038-3F5A-4047-B30F-E06C3E47D8DA}" type="slidenum">
              <a:rPr lang="en-CA"/>
              <a:pPr>
                <a:defRPr/>
              </a:pPr>
              <a:t>‹nr.›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489706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dirty="0"/>
              <a:t>© </a:t>
            </a:r>
            <a:r>
              <a:rPr lang="nl-NL" dirty="0" err="1"/>
              <a:t>ap</a:t>
            </a:r>
            <a:r>
              <a:rPr lang="nl-NL" dirty="0"/>
              <a:t>| </a:t>
            </a:r>
            <a:fld id="{8A00CA90-1673-4C5D-B289-DA0BFE9501DF}" type="slidenum">
              <a:rPr lang="nl-NL"/>
              <a:pPr>
                <a:defRPr/>
              </a:pPr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3782038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dirty="0"/>
              <a:t>© </a:t>
            </a:r>
            <a:r>
              <a:rPr lang="nl-NL" dirty="0" err="1"/>
              <a:t>ap</a:t>
            </a:r>
            <a:r>
              <a:rPr lang="nl-NL" dirty="0"/>
              <a:t>| </a:t>
            </a:r>
            <a:fld id="{07DCCE98-C9D1-4FEF-ADDE-AE30A9E734C1}" type="slidenum">
              <a:rPr lang="nl-NL"/>
              <a:pPr>
                <a:defRPr/>
              </a:pPr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5446289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963085" y="1328738"/>
            <a:ext cx="5372100" cy="4902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538384" y="1328738"/>
            <a:ext cx="5374216" cy="4902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dirty="0"/>
              <a:t>© ap2008 | </a:t>
            </a:r>
            <a:fld id="{F8B896B4-E00B-4DE9-9035-90E8A04EE6C5}" type="slidenum">
              <a:rPr lang="nl-NL"/>
              <a:pPr>
                <a:defRPr/>
              </a:pPr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1415584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dirty="0"/>
              <a:t>© ap2008 | </a:t>
            </a:r>
            <a:fld id="{CBA431D4-C4EA-4267-BBB6-C71DCDFCE14A}" type="slidenum">
              <a:rPr lang="nl-NL"/>
              <a:pPr>
                <a:defRPr/>
              </a:pPr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8784737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dirty="0"/>
              <a:t>© </a:t>
            </a:r>
            <a:r>
              <a:rPr lang="nl-NL" dirty="0" err="1"/>
              <a:t>ap</a:t>
            </a:r>
            <a:r>
              <a:rPr lang="nl-NL" dirty="0"/>
              <a:t>| </a:t>
            </a:r>
            <a:fld id="{8B81F973-C481-4980-A0B7-87F0E9C31755}" type="slidenum">
              <a:rPr lang="nl-NL"/>
              <a:pPr>
                <a:defRPr/>
              </a:pPr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7935550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dirty="0"/>
              <a:t>© ap2008 | </a:t>
            </a:r>
            <a:fld id="{1B713D80-EF8A-4A88-BBD7-6C507639B2E2}" type="slidenum">
              <a:rPr lang="nl-NL"/>
              <a:pPr>
                <a:defRPr/>
              </a:pPr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1235958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dirty="0"/>
              <a:t>© ap2008 | </a:t>
            </a:r>
            <a:fld id="{85DF2318-0576-4E4A-A8B4-7BF50C294295}" type="slidenum">
              <a:rPr lang="nl-NL"/>
              <a:pPr>
                <a:defRPr/>
              </a:pPr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1258670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nl-NL" noProof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dirty="0"/>
              <a:t>© ap2008 | </a:t>
            </a:r>
            <a:fld id="{EEF52B10-FE16-474A-A3EE-A30968C8FBB4}" type="slidenum">
              <a:rPr lang="nl-NL"/>
              <a:pPr>
                <a:defRPr/>
              </a:pPr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5320357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63085" y="0"/>
            <a:ext cx="10265833" cy="922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nl-NL" dirty="0"/>
              <a:t>Titelstijl van model bewerken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63085" y="1328738"/>
            <a:ext cx="10949516" cy="490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91033" y="6470650"/>
            <a:ext cx="3208867" cy="312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eaLnBrk="0" hangingPunct="0">
              <a:defRPr sz="1100">
                <a:cs typeface="+mn-cs"/>
              </a:defRPr>
            </a:lvl1pPr>
          </a:lstStyle>
          <a:p>
            <a:pPr>
              <a:defRPr/>
            </a:pPr>
            <a:endParaRPr lang="nl-NL" dirty="0"/>
          </a:p>
        </p:txBody>
      </p:sp>
      <p:sp>
        <p:nvSpPr>
          <p:cNvPr id="1050" name="Line 26"/>
          <p:cNvSpPr>
            <a:spLocks noChangeShapeType="1"/>
          </p:cNvSpPr>
          <p:nvPr/>
        </p:nvSpPr>
        <p:spPr bwMode="auto">
          <a:xfrm>
            <a:off x="0" y="922338"/>
            <a:ext cx="12192000" cy="0"/>
          </a:xfrm>
          <a:prstGeom prst="line">
            <a:avLst/>
          </a:prstGeom>
          <a:noFill/>
          <a:ln w="12700">
            <a:solidFill>
              <a:srgbClr val="CCCCCC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defRPr/>
            </a:pPr>
            <a:endParaRPr lang="nl-NL">
              <a:cs typeface="+mn-cs"/>
            </a:endParaRPr>
          </a:p>
        </p:txBody>
      </p:sp>
      <p:pic>
        <p:nvPicPr>
          <p:cNvPr id="9218" name="Picture 2" descr="https://fbcdn-profile-a.akamaihd.net/hprofile-ak-ash1/t1/s160x160/374436_476699385701555_1606017591_a.jpg"/>
          <p:cNvPicPr>
            <a:picLocks noChangeAspect="1" noChangeArrowheads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5202" y="61119"/>
            <a:ext cx="1066799" cy="80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36062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>
          <a:solidFill>
            <a:schemeClr val="accent2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>
          <a:solidFill>
            <a:schemeClr val="accent2"/>
          </a:solidFill>
          <a:latin typeface="Arial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>
          <a:solidFill>
            <a:schemeClr val="accent2"/>
          </a:solidFill>
          <a:latin typeface="Arial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>
          <a:solidFill>
            <a:schemeClr val="accent2"/>
          </a:solidFill>
          <a:latin typeface="Arial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>
          <a:solidFill>
            <a:schemeClr val="accent2"/>
          </a:solidFill>
          <a:latin typeface="Arial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2600">
          <a:solidFill>
            <a:schemeClr val="accent2"/>
          </a:solidFill>
          <a:latin typeface="Arial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2600">
          <a:solidFill>
            <a:schemeClr val="accent2"/>
          </a:solidFill>
          <a:latin typeface="Arial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2600">
          <a:solidFill>
            <a:schemeClr val="accent2"/>
          </a:solidFill>
          <a:latin typeface="Arial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2600">
          <a:solidFill>
            <a:schemeClr val="accent2"/>
          </a:solidFill>
          <a:latin typeface="Arial" charset="0"/>
        </a:defRPr>
      </a:lvl9pPr>
    </p:titleStyle>
    <p:bodyStyle>
      <a:lvl1pPr marL="287338" indent="-2873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110000"/>
        <a:buFont typeface="Times" pitchFamily="18" charset="0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723900" indent="-24606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115000"/>
        <a:buFont typeface="Times" pitchFamily="18" charset="0"/>
        <a:buChar char="•"/>
        <a:defRPr>
          <a:solidFill>
            <a:schemeClr val="tx1"/>
          </a:solidFill>
          <a:latin typeface="+mn-lt"/>
        </a:defRPr>
      </a:lvl2pPr>
      <a:lvl3pPr marL="1135063" indent="-220663" algn="just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90000"/>
        <a:buFont typeface="Times" pitchFamily="18" charset="0"/>
        <a:buChar char="•"/>
        <a:defRPr sz="1600">
          <a:solidFill>
            <a:schemeClr val="tx1"/>
          </a:solidFill>
          <a:latin typeface="+mn-lt"/>
        </a:defRPr>
      </a:lvl3pPr>
      <a:lvl4pPr marL="1503363" indent="-20796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Times" pitchFamily="18" charset="0"/>
        <a:buChar char="•"/>
        <a:defRPr sz="1600">
          <a:solidFill>
            <a:schemeClr val="tx1"/>
          </a:solidFill>
          <a:latin typeface="+mn-lt"/>
        </a:defRPr>
      </a:lvl4pPr>
      <a:lvl5pPr marL="1898650" indent="-20478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Times" pitchFamily="18" charset="0"/>
        <a:buChar char="•"/>
        <a:defRPr sz="1600">
          <a:solidFill>
            <a:schemeClr val="tx1"/>
          </a:solidFill>
          <a:latin typeface="+mn-lt"/>
        </a:defRPr>
      </a:lvl5pPr>
      <a:lvl6pPr marL="2355850" indent="-204788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Times" charset="0"/>
        <a:buChar char="•"/>
        <a:defRPr sz="1600">
          <a:solidFill>
            <a:schemeClr val="tx1"/>
          </a:solidFill>
          <a:latin typeface="+mn-lt"/>
        </a:defRPr>
      </a:lvl6pPr>
      <a:lvl7pPr marL="2813050" indent="-204788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Times" charset="0"/>
        <a:buChar char="•"/>
        <a:defRPr sz="1600">
          <a:solidFill>
            <a:schemeClr val="tx1"/>
          </a:solidFill>
          <a:latin typeface="+mn-lt"/>
        </a:defRPr>
      </a:lvl7pPr>
      <a:lvl8pPr marL="3270250" indent="-204788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Times" charset="0"/>
        <a:buChar char="•"/>
        <a:defRPr sz="1600">
          <a:solidFill>
            <a:schemeClr val="tx1"/>
          </a:solidFill>
          <a:latin typeface="+mn-lt"/>
        </a:defRPr>
      </a:lvl8pPr>
      <a:lvl9pPr marL="3727450" indent="-204788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Times" charset="0"/>
        <a:buChar char="•"/>
        <a:defRPr sz="1600">
          <a:solidFill>
            <a:schemeClr val="tx1"/>
          </a:solidFill>
          <a:latin typeface="+mn-lt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Next level!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/>
              <a:t>We </a:t>
            </a:r>
            <a:r>
              <a:rPr lang="en-IE" dirty="0" err="1"/>
              <a:t>gaan</a:t>
            </a:r>
            <a:r>
              <a:rPr lang="en-IE" dirty="0"/>
              <a:t> steeds </a:t>
            </a:r>
            <a:r>
              <a:rPr lang="en-IE" dirty="0" err="1"/>
              <a:t>hoger</a:t>
            </a:r>
            <a:endParaRPr lang="en-IE" dirty="0"/>
          </a:p>
        </p:txBody>
      </p:sp>
      <p:sp>
        <p:nvSpPr>
          <p:cNvPr id="6" name="Rechthoek 5"/>
          <p:cNvSpPr/>
          <p:nvPr/>
        </p:nvSpPr>
        <p:spPr bwMode="auto">
          <a:xfrm>
            <a:off x="2858815" y="6148553"/>
            <a:ext cx="1891861" cy="336331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1. </a:t>
            </a:r>
            <a:r>
              <a:rPr kumimoji="0" lang="en-IE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Variabelen</a:t>
            </a:r>
            <a:endParaRPr kumimoji="0" lang="en-IE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pic>
        <p:nvPicPr>
          <p:cNvPr id="9625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91075" y="1700213"/>
            <a:ext cx="3795877" cy="50288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hthoek 7"/>
          <p:cNvSpPr/>
          <p:nvPr/>
        </p:nvSpPr>
        <p:spPr bwMode="auto">
          <a:xfrm>
            <a:off x="2869324" y="5344511"/>
            <a:ext cx="1865586" cy="646387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2. Statements en </a:t>
            </a:r>
            <a:r>
              <a:rPr kumimoji="0" lang="en-IE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blokken</a:t>
            </a:r>
            <a:endParaRPr kumimoji="0" lang="en-IE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9" name="Rechthoek 8"/>
          <p:cNvSpPr/>
          <p:nvPr/>
        </p:nvSpPr>
        <p:spPr bwMode="auto">
          <a:xfrm>
            <a:off x="2858815" y="4666593"/>
            <a:ext cx="1881351" cy="430925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3. </a:t>
            </a:r>
            <a:r>
              <a:rPr kumimoji="0" lang="en-IE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Methoden</a:t>
            </a:r>
            <a:endParaRPr kumimoji="0" lang="en-IE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10" name="Rechthoek 9"/>
          <p:cNvSpPr/>
          <p:nvPr/>
        </p:nvSpPr>
        <p:spPr bwMode="auto">
          <a:xfrm>
            <a:off x="2848304" y="3999186"/>
            <a:ext cx="1907627" cy="430925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4. </a:t>
            </a:r>
            <a:r>
              <a:rPr kumimoji="0" lang="en-IE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Objecten</a:t>
            </a:r>
            <a:endParaRPr kumimoji="0" lang="en-IE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11" name="Rechthoek 10"/>
          <p:cNvSpPr/>
          <p:nvPr/>
        </p:nvSpPr>
        <p:spPr bwMode="auto">
          <a:xfrm>
            <a:off x="2848304" y="3142594"/>
            <a:ext cx="1891862" cy="578068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5. </a:t>
            </a:r>
            <a:r>
              <a:rPr kumimoji="0" lang="en-IE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Componenten</a:t>
            </a:r>
            <a:r>
              <a:rPr kumimoji="0" lang="en-I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 en interfaces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Interface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b="1" dirty="0"/>
              <a:t>Interfaces </a:t>
            </a:r>
            <a:r>
              <a:rPr lang="en-IE" b="1" dirty="0" err="1"/>
              <a:t>zijn</a:t>
            </a:r>
            <a:r>
              <a:rPr lang="en-IE" b="1" dirty="0"/>
              <a:t> </a:t>
            </a:r>
            <a:r>
              <a:rPr lang="en-IE" b="1" dirty="0" err="1"/>
              <a:t>verzameling</a:t>
            </a:r>
            <a:r>
              <a:rPr lang="en-IE" b="1" dirty="0"/>
              <a:t> van </a:t>
            </a:r>
            <a:r>
              <a:rPr lang="en-IE" b="1" dirty="0" err="1"/>
              <a:t>niet-geïmplementeerde</a:t>
            </a:r>
            <a:r>
              <a:rPr lang="en-IE" b="1" dirty="0"/>
              <a:t> methods </a:t>
            </a:r>
            <a:r>
              <a:rPr lang="en-IE" b="1" dirty="0" err="1"/>
              <a:t>en</a:t>
            </a:r>
            <a:r>
              <a:rPr lang="en-IE" b="1" dirty="0"/>
              <a:t> properties</a:t>
            </a:r>
            <a:r>
              <a:rPr lang="en-IE" dirty="0"/>
              <a:t>:</a:t>
            </a:r>
          </a:p>
          <a:p>
            <a:pPr lvl="1"/>
            <a:r>
              <a:rPr lang="en-IE" dirty="0"/>
              <a:t>Methods </a:t>
            </a:r>
            <a:r>
              <a:rPr lang="en-IE" dirty="0" err="1"/>
              <a:t>geven</a:t>
            </a:r>
            <a:r>
              <a:rPr lang="en-IE" dirty="0"/>
              <a:t> </a:t>
            </a:r>
            <a:r>
              <a:rPr lang="en-IE" dirty="0" err="1"/>
              <a:t>aan</a:t>
            </a:r>
            <a:r>
              <a:rPr lang="en-IE" dirty="0"/>
              <a:t> “</a:t>
            </a:r>
            <a:r>
              <a:rPr lang="en-IE" dirty="0" err="1"/>
              <a:t>wat</a:t>
            </a:r>
            <a:r>
              <a:rPr lang="en-IE" dirty="0"/>
              <a:t>” het </a:t>
            </a:r>
            <a:r>
              <a:rPr lang="en-IE" dirty="0" err="1"/>
              <a:t>gedrag</a:t>
            </a:r>
            <a:r>
              <a:rPr lang="en-IE" dirty="0"/>
              <a:t> is</a:t>
            </a:r>
          </a:p>
          <a:p>
            <a:pPr lvl="1"/>
            <a:r>
              <a:rPr lang="en-IE" dirty="0"/>
              <a:t>“Hoe” (</a:t>
            </a:r>
            <a:r>
              <a:rPr lang="en-IE" dirty="0" err="1"/>
              <a:t>implementatie</a:t>
            </a:r>
            <a:r>
              <a:rPr lang="en-IE" dirty="0"/>
              <a:t>) </a:t>
            </a:r>
            <a:r>
              <a:rPr lang="en-IE" dirty="0" err="1"/>
              <a:t>wordt</a:t>
            </a:r>
            <a:r>
              <a:rPr lang="en-IE" dirty="0"/>
              <a:t> </a:t>
            </a:r>
            <a:r>
              <a:rPr lang="en-IE" dirty="0" err="1"/>
              <a:t>niet</a:t>
            </a:r>
            <a:r>
              <a:rPr lang="en-IE" dirty="0"/>
              <a:t> door interface </a:t>
            </a:r>
            <a:r>
              <a:rPr lang="en-IE" dirty="0" err="1"/>
              <a:t>bepaald</a:t>
            </a:r>
            <a:r>
              <a:rPr lang="en-IE" dirty="0"/>
              <a:t>!</a:t>
            </a:r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lvl="1"/>
            <a:endParaRPr lang="en-IE" dirty="0"/>
          </a:p>
          <a:p>
            <a:r>
              <a:rPr lang="en-IE" dirty="0" err="1"/>
              <a:t>Dankzij</a:t>
            </a:r>
            <a:r>
              <a:rPr lang="en-IE" dirty="0"/>
              <a:t> interfaces </a:t>
            </a:r>
            <a:r>
              <a:rPr lang="en-IE" dirty="0" err="1"/>
              <a:t>weten</a:t>
            </a:r>
            <a:r>
              <a:rPr lang="en-IE" dirty="0"/>
              <a:t> we </a:t>
            </a:r>
            <a:r>
              <a:rPr lang="en-IE" dirty="0" err="1"/>
              <a:t>zeker</a:t>
            </a:r>
            <a:r>
              <a:rPr lang="en-IE" dirty="0"/>
              <a:t> </a:t>
            </a:r>
            <a:r>
              <a:rPr lang="en-IE" dirty="0" err="1"/>
              <a:t>welke</a:t>
            </a:r>
            <a:r>
              <a:rPr lang="en-IE" dirty="0"/>
              <a:t> </a:t>
            </a:r>
            <a:r>
              <a:rPr lang="en-IE" dirty="0" err="1"/>
              <a:t>methoden</a:t>
            </a:r>
            <a:r>
              <a:rPr lang="en-IE" dirty="0"/>
              <a:t> en props </a:t>
            </a:r>
            <a:r>
              <a:rPr lang="en-IE" dirty="0" err="1"/>
              <a:t>beschikbaar</a:t>
            </a:r>
            <a:r>
              <a:rPr lang="en-IE" dirty="0"/>
              <a:t> </a:t>
            </a:r>
            <a:r>
              <a:rPr lang="en-IE" dirty="0" err="1"/>
              <a:t>zijn</a:t>
            </a:r>
            <a:r>
              <a:rPr lang="en-IE" dirty="0"/>
              <a:t> in </a:t>
            </a:r>
            <a:r>
              <a:rPr lang="en-IE" dirty="0" err="1"/>
              <a:t>een</a:t>
            </a:r>
            <a:r>
              <a:rPr lang="en-IE" dirty="0"/>
              <a:t> </a:t>
            </a:r>
            <a:r>
              <a:rPr lang="en-IE" dirty="0" err="1"/>
              <a:t>bepaalde</a:t>
            </a:r>
            <a:r>
              <a:rPr lang="en-IE" dirty="0"/>
              <a:t> </a:t>
            </a:r>
            <a:r>
              <a:rPr lang="en-IE" dirty="0" err="1"/>
              <a:t>klasse</a:t>
            </a:r>
            <a:r>
              <a:rPr lang="en-IE" dirty="0"/>
              <a:t>.</a:t>
            </a:r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lvl="1"/>
            <a:endParaRPr lang="en-I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| </a:t>
            </a:r>
            <a:fld id="{8A00CA90-1673-4C5D-B289-DA0BFE9501DF}" type="slidenum">
              <a:rPr kumimoji="0" lang="nl-NL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nl-NL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Interface syntax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r>
              <a:rPr lang="en-IE" dirty="0" err="1"/>
              <a:t>Gebruik</a:t>
            </a:r>
            <a:r>
              <a:rPr lang="en-IE" dirty="0"/>
              <a:t> keyword interface </a:t>
            </a:r>
            <a:r>
              <a:rPr lang="en-IE" dirty="0" err="1"/>
              <a:t>zoals</a:t>
            </a:r>
            <a:r>
              <a:rPr lang="en-IE" dirty="0"/>
              <a:t> class</a:t>
            </a:r>
          </a:p>
          <a:p>
            <a:r>
              <a:rPr lang="en-IE" dirty="0" err="1"/>
              <a:t>Declaratie</a:t>
            </a:r>
            <a:r>
              <a:rPr lang="en-IE" dirty="0"/>
              <a:t> van methods </a:t>
            </a:r>
            <a:r>
              <a:rPr lang="en-IE" dirty="0" err="1"/>
              <a:t>en</a:t>
            </a:r>
            <a:r>
              <a:rPr lang="en-IE" dirty="0"/>
              <a:t> props </a:t>
            </a:r>
            <a:r>
              <a:rPr lang="en-IE" dirty="0" err="1"/>
              <a:t>zoals</a:t>
            </a:r>
            <a:r>
              <a:rPr lang="en-IE" dirty="0"/>
              <a:t> classes, MAAR:</a:t>
            </a:r>
          </a:p>
          <a:p>
            <a:pPr lvl="1"/>
            <a:r>
              <a:rPr lang="en-IE" dirty="0" err="1"/>
              <a:t>Geen</a:t>
            </a:r>
            <a:r>
              <a:rPr lang="en-IE" dirty="0"/>
              <a:t> </a:t>
            </a:r>
            <a:r>
              <a:rPr lang="en-IE" dirty="0" err="1"/>
              <a:t>acces</a:t>
            </a:r>
            <a:r>
              <a:rPr lang="en-IE" dirty="0"/>
              <a:t> modifier (public, private, etc.): </a:t>
            </a:r>
            <a:r>
              <a:rPr lang="en-IE" dirty="0" err="1"/>
              <a:t>sowieso</a:t>
            </a:r>
            <a:r>
              <a:rPr lang="en-IE" dirty="0"/>
              <a:t> </a:t>
            </a:r>
            <a:r>
              <a:rPr lang="en-IE" dirty="0" err="1"/>
              <a:t>publiek</a:t>
            </a:r>
            <a:r>
              <a:rPr lang="en-IE" dirty="0"/>
              <a:t>!</a:t>
            </a:r>
          </a:p>
          <a:p>
            <a:pPr lvl="1"/>
            <a:r>
              <a:rPr lang="en-IE" dirty="0" err="1"/>
              <a:t>Geen</a:t>
            </a:r>
            <a:r>
              <a:rPr lang="en-IE" dirty="0"/>
              <a:t> body</a:t>
            </a:r>
          </a:p>
          <a:p>
            <a:r>
              <a:rPr lang="en-IE" dirty="0"/>
              <a:t>Interfaces </a:t>
            </a:r>
            <a:r>
              <a:rPr lang="en-IE" dirty="0" err="1"/>
              <a:t>declareren</a:t>
            </a:r>
            <a:r>
              <a:rPr lang="en-IE" dirty="0"/>
              <a:t> </a:t>
            </a:r>
            <a:r>
              <a:rPr lang="en-IE" dirty="0" err="1"/>
              <a:t>geen</a:t>
            </a:r>
            <a:r>
              <a:rPr lang="en-IE" dirty="0"/>
              <a:t> fields/members, ENKEL methods </a:t>
            </a:r>
            <a:r>
              <a:rPr lang="en-IE" dirty="0" err="1"/>
              <a:t>en</a:t>
            </a:r>
            <a:r>
              <a:rPr lang="en-IE" dirty="0"/>
              <a:t> props</a:t>
            </a:r>
          </a:p>
        </p:txBody>
      </p:sp>
      <p:sp>
        <p:nvSpPr>
          <p:cNvPr id="5" name="Rechthoek 4"/>
          <p:cNvSpPr/>
          <p:nvPr/>
        </p:nvSpPr>
        <p:spPr>
          <a:xfrm>
            <a:off x="1913468" y="1346878"/>
            <a:ext cx="694149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	 interface </a:t>
            </a:r>
            <a:r>
              <a:rPr kumimoji="0" lang="en-IE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interfacenaam</a:t>
            </a:r>
            <a:endParaRPr kumimoji="0" lang="en-IE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    {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        </a:t>
            </a:r>
            <a:r>
              <a:rPr kumimoji="0" lang="en-IE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returntype</a:t>
            </a:r>
            <a:r>
              <a:rPr kumimoji="0" lang="en-IE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</a:t>
            </a:r>
            <a:r>
              <a:rPr kumimoji="0" lang="en-IE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methodnaam</a:t>
            </a:r>
            <a:r>
              <a:rPr kumimoji="0" lang="en-IE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(...);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        </a:t>
            </a:r>
            <a:r>
              <a:rPr kumimoji="0" lang="en-IE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returntype</a:t>
            </a:r>
            <a:r>
              <a:rPr kumimoji="0" lang="en-IE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method2naam(...);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        </a:t>
            </a:r>
            <a:r>
              <a:rPr kumimoji="0" lang="en-IE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returntype</a:t>
            </a:r>
            <a:r>
              <a:rPr kumimoji="0" lang="en-IE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</a:t>
            </a:r>
            <a:r>
              <a:rPr kumimoji="0" lang="en-IE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propertynaam</a:t>
            </a:r>
            <a:r>
              <a:rPr kumimoji="0" lang="en-IE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{</a:t>
            </a:r>
            <a:r>
              <a:rPr kumimoji="0" lang="en-IE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get;set</a:t>
            </a:r>
            <a:r>
              <a:rPr kumimoji="0" lang="en-IE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;};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    }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CCF3A2-1CBB-4425-BD4B-48DAF5C19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Interface notatie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8020F42-13F6-4E86-ACD1-7A40F34764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Een streepje met een open cirkel boven geeft aan dat een klasse een bepaalde interface “heeft”:</a:t>
            </a:r>
          </a:p>
          <a:p>
            <a:endParaRPr lang="nl-BE" dirty="0"/>
          </a:p>
          <a:p>
            <a:endParaRPr lang="nl-BE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19F3B53A-6416-4FEA-8EF7-1E6566CF47F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© ap| </a:t>
            </a:r>
            <a:fld id="{8A00CA90-1673-4C5D-B289-DA0BFE9501DF}" type="slidenum">
              <a:rPr lang="nl-NL" smtClean="0"/>
              <a:pPr>
                <a:defRPr/>
              </a:pPr>
              <a:t>12</a:t>
            </a:fld>
            <a:endParaRPr lang="nl-NL" dirty="0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23C95A9F-0E94-4466-8DA4-BB7CDB87F2C5}"/>
              </a:ext>
            </a:extLst>
          </p:cNvPr>
          <p:cNvGrpSpPr/>
          <p:nvPr/>
        </p:nvGrpSpPr>
        <p:grpSpPr>
          <a:xfrm>
            <a:off x="5570290" y="3187818"/>
            <a:ext cx="281031" cy="687897"/>
            <a:chOff x="3519182" y="2483141"/>
            <a:chExt cx="713064" cy="1359017"/>
          </a:xfrm>
        </p:grpSpPr>
        <p:cxnSp>
          <p:nvCxnSpPr>
            <p:cNvPr id="6" name="Rechte verbindingslijn 5">
              <a:extLst>
                <a:ext uri="{FF2B5EF4-FFF2-40B4-BE49-F238E27FC236}">
                  <a16:creationId xmlns:a16="http://schemas.microsoft.com/office/drawing/2014/main" id="{823DAD36-9AA3-4467-A097-41A2BDECEB78}"/>
                </a:ext>
              </a:extLst>
            </p:cNvPr>
            <p:cNvCxnSpPr/>
            <p:nvPr/>
          </p:nvCxnSpPr>
          <p:spPr bwMode="auto">
            <a:xfrm>
              <a:off x="3875714" y="3179428"/>
              <a:ext cx="0" cy="66273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7" name="Ovaal 6">
              <a:extLst>
                <a:ext uri="{FF2B5EF4-FFF2-40B4-BE49-F238E27FC236}">
                  <a16:creationId xmlns:a16="http://schemas.microsoft.com/office/drawing/2014/main" id="{A6A9D2DE-D025-4EB9-8D68-C747F50304E1}"/>
                </a:ext>
              </a:extLst>
            </p:cNvPr>
            <p:cNvSpPr/>
            <p:nvPr/>
          </p:nvSpPr>
          <p:spPr bwMode="auto">
            <a:xfrm>
              <a:off x="3519182" y="2483141"/>
              <a:ext cx="713064" cy="696287"/>
            </a:xfrm>
            <a:prstGeom prst="ellipse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nl-B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9" name="Rechthoek 8">
            <a:extLst>
              <a:ext uri="{FF2B5EF4-FFF2-40B4-BE49-F238E27FC236}">
                <a16:creationId xmlns:a16="http://schemas.microsoft.com/office/drawing/2014/main" id="{49D1CEFA-2745-48B3-A07F-A3D3B5A79388}"/>
              </a:ext>
            </a:extLst>
          </p:cNvPr>
          <p:cNvSpPr/>
          <p:nvPr/>
        </p:nvSpPr>
        <p:spPr bwMode="auto">
          <a:xfrm>
            <a:off x="3414319" y="3875715"/>
            <a:ext cx="3758268" cy="88084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B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Klasse Meeuw</a:t>
            </a:r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9D6B482A-CF7F-4672-A68D-075235FACC10}"/>
              </a:ext>
            </a:extLst>
          </p:cNvPr>
          <p:cNvSpPr/>
          <p:nvPr/>
        </p:nvSpPr>
        <p:spPr bwMode="auto">
          <a:xfrm>
            <a:off x="7739095" y="5420686"/>
            <a:ext cx="3758268" cy="696287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B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Interface </a:t>
            </a:r>
            <a:r>
              <a:rPr kumimoji="0" lang="nl-B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IVliegt</a:t>
            </a:r>
            <a:endParaRPr kumimoji="0" lang="nl-B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D07CCC4C-1C9B-4EF0-8DE0-BA15EB7D4602}"/>
              </a:ext>
            </a:extLst>
          </p:cNvPr>
          <p:cNvSpPr/>
          <p:nvPr/>
        </p:nvSpPr>
        <p:spPr>
          <a:xfrm>
            <a:off x="5883481" y="3187818"/>
            <a:ext cx="8258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BE" dirty="0" err="1">
                <a:latin typeface="Arial" charset="0"/>
              </a:rPr>
              <a:t>IVliegt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744006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Interface </a:t>
            </a:r>
            <a:r>
              <a:rPr lang="en-IE" dirty="0" err="1"/>
              <a:t>voorbeeld</a:t>
            </a:r>
            <a:endParaRPr lang="en-I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/>
              <a:t>Interface declarative</a:t>
            </a:r>
          </a:p>
          <a:p>
            <a:pPr lvl="1"/>
            <a:r>
              <a:rPr lang="en-IE" dirty="0" err="1"/>
              <a:t>Vaak</a:t>
            </a:r>
            <a:r>
              <a:rPr lang="en-IE" dirty="0"/>
              <a:t> in </a:t>
            </a:r>
            <a:r>
              <a:rPr lang="en-IE" dirty="0" err="1"/>
              <a:t>aparte</a:t>
            </a:r>
            <a:r>
              <a:rPr lang="en-IE" dirty="0"/>
              <a:t> file</a:t>
            </a:r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pPr lvl="1"/>
            <a:endParaRPr lang="en-I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| </a:t>
            </a:r>
            <a:fld id="{8A00CA90-1673-4C5D-B289-DA0BFE9501DF}" type="slidenum">
              <a:rPr kumimoji="0" lang="nl-NL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nl-NL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993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37119" y="2951297"/>
            <a:ext cx="5533738" cy="16570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5755294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Interface </a:t>
            </a:r>
            <a:r>
              <a:rPr lang="en-IE" dirty="0" err="1"/>
              <a:t>voorbeeld</a:t>
            </a:r>
            <a:endParaRPr lang="en-I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/>
              <a:t>Interface </a:t>
            </a:r>
            <a:r>
              <a:rPr lang="en-IE" dirty="0" err="1"/>
              <a:t>declaratie</a:t>
            </a:r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r>
              <a:rPr lang="en-IE" dirty="0"/>
              <a:t>Interface </a:t>
            </a:r>
            <a:r>
              <a:rPr lang="en-IE" dirty="0" err="1"/>
              <a:t>implementatie</a:t>
            </a:r>
            <a:r>
              <a:rPr lang="en-IE" dirty="0"/>
              <a:t>:</a:t>
            </a:r>
          </a:p>
          <a:p>
            <a:pPr lvl="1"/>
            <a:r>
              <a:rPr lang="en-IE" dirty="0" err="1"/>
              <a:t>Declareer</a:t>
            </a:r>
            <a:r>
              <a:rPr lang="en-IE" dirty="0"/>
              <a:t> </a:t>
            </a:r>
            <a:r>
              <a:rPr lang="en-IE" dirty="0" err="1"/>
              <a:t>een</a:t>
            </a:r>
            <a:r>
              <a:rPr lang="en-IE" dirty="0"/>
              <a:t> </a:t>
            </a:r>
            <a:r>
              <a:rPr lang="en-IE" dirty="0" err="1"/>
              <a:t>classe</a:t>
            </a:r>
            <a:endParaRPr lang="en-IE" dirty="0"/>
          </a:p>
          <a:p>
            <a:pPr lvl="1"/>
            <a:r>
              <a:rPr lang="en-IE" dirty="0"/>
              <a:t>“</a:t>
            </a:r>
            <a:r>
              <a:rPr lang="en-IE" dirty="0" err="1"/>
              <a:t>Erft</a:t>
            </a:r>
            <a:r>
              <a:rPr lang="en-IE" dirty="0"/>
              <a:t> over” van </a:t>
            </a:r>
            <a:r>
              <a:rPr lang="en-IE" dirty="0" err="1"/>
              <a:t>een</a:t>
            </a:r>
            <a:r>
              <a:rPr lang="en-IE" dirty="0"/>
              <a:t> interface </a:t>
            </a:r>
            <a:r>
              <a:rPr lang="en-IE" dirty="0" err="1"/>
              <a:t>als</a:t>
            </a:r>
            <a:r>
              <a:rPr lang="en-IE" dirty="0"/>
              <a:t> </a:t>
            </a:r>
          </a:p>
          <a:p>
            <a:pPr lvl="1">
              <a:buNone/>
            </a:pPr>
            <a:r>
              <a:rPr lang="en-IE" dirty="0"/>
              <a:t>van </a:t>
            </a:r>
            <a:r>
              <a:rPr lang="en-IE" dirty="0" err="1"/>
              <a:t>een</a:t>
            </a:r>
            <a:r>
              <a:rPr lang="en-IE" dirty="0"/>
              <a:t> class</a:t>
            </a:r>
          </a:p>
          <a:p>
            <a:pPr lvl="1"/>
            <a:endParaRPr lang="en-I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| </a:t>
            </a:r>
            <a:fld id="{8A00CA90-1673-4C5D-B289-DA0BFE9501DF}" type="slidenum">
              <a:rPr kumimoji="0" lang="nl-NL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nl-NL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993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40738" y="1894357"/>
            <a:ext cx="3467100" cy="1038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933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48325" y="1863853"/>
            <a:ext cx="4516662" cy="48295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echthoek 9"/>
          <p:cNvSpPr/>
          <p:nvPr/>
        </p:nvSpPr>
        <p:spPr bwMode="auto">
          <a:xfrm>
            <a:off x="8568961" y="1924900"/>
            <a:ext cx="909145" cy="268013"/>
          </a:xfrm>
          <a:prstGeom prst="rect">
            <a:avLst/>
          </a:prstGeom>
          <a:solidFill>
            <a:srgbClr val="FF8800">
              <a:alpha val="21961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cxnSp>
        <p:nvCxnSpPr>
          <p:cNvPr id="12" name="Rechte verbindingslijn met pijl 11"/>
          <p:cNvCxnSpPr>
            <a:cxnSpLocks/>
          </p:cNvCxnSpPr>
          <p:nvPr/>
        </p:nvCxnSpPr>
        <p:spPr bwMode="auto">
          <a:xfrm flipV="1">
            <a:off x="4167351" y="2659053"/>
            <a:ext cx="1480974" cy="69664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err="1"/>
              <a:t>Nog</a:t>
            </a:r>
            <a:r>
              <a:rPr lang="en-IE" dirty="0"/>
              <a:t> </a:t>
            </a:r>
            <a:r>
              <a:rPr lang="en-IE" dirty="0" err="1"/>
              <a:t>een</a:t>
            </a:r>
            <a:r>
              <a:rPr lang="en-IE" dirty="0"/>
              <a:t> interface </a:t>
            </a:r>
            <a:r>
              <a:rPr lang="en-IE" dirty="0" err="1"/>
              <a:t>voorbeeld</a:t>
            </a:r>
            <a:endParaRPr lang="en-I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| </a:t>
            </a:r>
            <a:fld id="{8A00CA90-1673-4C5D-B289-DA0BFE9501DF}" type="slidenum">
              <a:rPr kumimoji="0" lang="nl-NL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nl-NL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1003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01018" y="1174552"/>
            <a:ext cx="8175418" cy="51762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Interface is </a:t>
            </a:r>
            <a:r>
              <a:rPr lang="en-IE" dirty="0" err="1"/>
              <a:t>een</a:t>
            </a:r>
            <a:r>
              <a:rPr lang="en-IE" dirty="0"/>
              <a:t> contract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 err="1"/>
              <a:t>Stel</a:t>
            </a:r>
            <a:r>
              <a:rPr lang="en-IE" dirty="0"/>
              <a:t>: we ‘</a:t>
            </a:r>
            <a:r>
              <a:rPr lang="en-IE" dirty="0" err="1"/>
              <a:t>vergeten</a:t>
            </a:r>
            <a:r>
              <a:rPr lang="en-IE" dirty="0"/>
              <a:t> ‘ </a:t>
            </a:r>
            <a:r>
              <a:rPr lang="en-IE" dirty="0" err="1"/>
              <a:t>PayInFunds</a:t>
            </a:r>
            <a:r>
              <a:rPr lang="en-IE" dirty="0"/>
              <a:t>’ method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| </a:t>
            </a:r>
            <a:fld id="{8A00CA90-1673-4C5D-B289-DA0BFE9501DF}" type="slidenum">
              <a:rPr kumimoji="0" lang="nl-NL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nl-NL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10137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452860" y="428665"/>
            <a:ext cx="4887803" cy="6819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8" name="Rechte verbindingslijn met pijl 7"/>
          <p:cNvCxnSpPr>
            <a:cxnSpLocks/>
          </p:cNvCxnSpPr>
          <p:nvPr/>
        </p:nvCxnSpPr>
        <p:spPr bwMode="auto">
          <a:xfrm flipV="1">
            <a:off x="4267201" y="2333683"/>
            <a:ext cx="4214841" cy="341547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pic>
        <p:nvPicPr>
          <p:cNvPr id="10137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9677" y="4984176"/>
            <a:ext cx="9759890" cy="1203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err="1"/>
              <a:t>BabyAccount</a:t>
            </a:r>
            <a:endParaRPr lang="en-I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| </a:t>
            </a:r>
            <a:fld id="{8A00CA90-1673-4C5D-B289-DA0BFE9501DF}" type="slidenum">
              <a:rPr kumimoji="0" lang="nl-NL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nl-NL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1024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024314" y="828675"/>
            <a:ext cx="4143375" cy="5200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Properties en interfaces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/>
              <a:t>Properties </a:t>
            </a:r>
            <a:r>
              <a:rPr lang="en-IE" dirty="0" err="1"/>
              <a:t>mogen</a:t>
            </a:r>
            <a:r>
              <a:rPr lang="en-IE" dirty="0"/>
              <a:t> in interface </a:t>
            </a:r>
            <a:r>
              <a:rPr lang="en-IE" dirty="0" err="1"/>
              <a:t>staan</a:t>
            </a:r>
            <a:endParaRPr lang="en-IE" dirty="0"/>
          </a:p>
          <a:p>
            <a:endParaRPr lang="en-IE" dirty="0"/>
          </a:p>
          <a:p>
            <a:r>
              <a:rPr lang="en-IE" dirty="0" err="1"/>
              <a:t>Geen</a:t>
            </a:r>
            <a:r>
              <a:rPr lang="en-IE" dirty="0"/>
              <a:t> </a:t>
            </a:r>
            <a:r>
              <a:rPr lang="en-IE" dirty="0" err="1"/>
              <a:t>implementatie</a:t>
            </a:r>
            <a:r>
              <a:rPr lang="en-IE" dirty="0"/>
              <a:t> </a:t>
            </a:r>
            <a:r>
              <a:rPr lang="en-IE" dirty="0" err="1"/>
              <a:t>toegestaan</a:t>
            </a:r>
            <a:r>
              <a:rPr lang="en-IE" dirty="0"/>
              <a:t> (</a:t>
            </a:r>
            <a:r>
              <a:rPr lang="en-IE" dirty="0" err="1"/>
              <a:t>logisch</a:t>
            </a:r>
            <a:r>
              <a:rPr lang="en-IE" dirty="0"/>
              <a:t>), </a:t>
            </a:r>
            <a:r>
              <a:rPr lang="en-IE" dirty="0" err="1"/>
              <a:t>enkel</a:t>
            </a:r>
            <a:r>
              <a:rPr lang="en-IE" dirty="0"/>
              <a:t> </a:t>
            </a:r>
            <a:r>
              <a:rPr lang="en-IE" dirty="0" err="1"/>
              <a:t>aangeven</a:t>
            </a:r>
            <a:r>
              <a:rPr lang="en-IE" dirty="0"/>
              <a:t> </a:t>
            </a:r>
            <a:r>
              <a:rPr lang="en-IE" dirty="0" err="1"/>
              <a:t>wat</a:t>
            </a:r>
            <a:r>
              <a:rPr lang="en-IE" dirty="0"/>
              <a:t> </a:t>
            </a:r>
            <a:r>
              <a:rPr lang="en-IE" dirty="0" err="1"/>
              <a:t>mag</a:t>
            </a:r>
            <a:r>
              <a:rPr lang="en-IE" dirty="0"/>
              <a:t> (</a:t>
            </a:r>
            <a:r>
              <a:rPr lang="en-IE" dirty="0" err="1"/>
              <a:t>enkel</a:t>
            </a:r>
            <a:r>
              <a:rPr lang="en-IE" dirty="0"/>
              <a:t> set, </a:t>
            </a:r>
            <a:r>
              <a:rPr lang="en-IE" dirty="0" err="1"/>
              <a:t>enkel</a:t>
            </a:r>
            <a:r>
              <a:rPr lang="en-IE" dirty="0"/>
              <a:t> get, </a:t>
            </a:r>
            <a:r>
              <a:rPr lang="en-IE" dirty="0" err="1"/>
              <a:t>zowel</a:t>
            </a:r>
            <a:r>
              <a:rPr lang="en-IE" dirty="0"/>
              <a:t> set </a:t>
            </a:r>
            <a:r>
              <a:rPr lang="en-IE" dirty="0" err="1"/>
              <a:t>als</a:t>
            </a:r>
            <a:r>
              <a:rPr lang="en-IE" dirty="0"/>
              <a:t> get).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| </a:t>
            </a:r>
            <a:fld id="{8A00CA90-1673-4C5D-B289-DA0BFE9501DF}" type="slidenum">
              <a:rPr kumimoji="0" lang="nl-NL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nl-NL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1075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90965" y="2835684"/>
            <a:ext cx="3400401" cy="28041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5550057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err="1"/>
              <a:t>Meerdere</a:t>
            </a:r>
            <a:r>
              <a:rPr lang="en-IE" dirty="0"/>
              <a:t> interfaces?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 err="1"/>
              <a:t>Geen</a:t>
            </a:r>
            <a:r>
              <a:rPr lang="en-IE" dirty="0"/>
              <a:t> </a:t>
            </a:r>
            <a:r>
              <a:rPr lang="en-IE" dirty="0" err="1"/>
              <a:t>probleem</a:t>
            </a:r>
            <a:r>
              <a:rPr lang="en-IE" dirty="0"/>
              <a:t>: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| </a:t>
            </a:r>
            <a:fld id="{8A00CA90-1673-4C5D-B289-DA0BFE9501DF}" type="slidenum">
              <a:rPr kumimoji="0" lang="nl-NL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nl-NL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1034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45888" y="1247707"/>
            <a:ext cx="6115080" cy="3973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hthoek 5"/>
          <p:cNvSpPr/>
          <p:nvPr/>
        </p:nvSpPr>
        <p:spPr bwMode="auto">
          <a:xfrm>
            <a:off x="6437842" y="4023046"/>
            <a:ext cx="2896891" cy="268463"/>
          </a:xfrm>
          <a:prstGeom prst="rect">
            <a:avLst/>
          </a:prstGeom>
          <a:solidFill>
            <a:srgbClr val="FF8800">
              <a:alpha val="21961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246314" y="438151"/>
            <a:ext cx="7831137" cy="1095375"/>
          </a:xfrm>
        </p:spPr>
        <p:txBody>
          <a:bodyPr/>
          <a:lstStyle/>
          <a:p>
            <a:pPr eaLnBrk="1" hangingPunct="1"/>
            <a:r>
              <a:rPr lang="en-US" sz="2800" dirty="0"/>
              <a:t>Object Oriented Programming</a:t>
            </a:r>
          </a:p>
        </p:txBody>
      </p:sp>
      <p:sp>
        <p:nvSpPr>
          <p:cNvPr id="167939" name="Rectangle 9"/>
          <p:cNvSpPr>
            <a:spLocks noChangeArrowheads="1"/>
          </p:cNvSpPr>
          <p:nvPr/>
        </p:nvSpPr>
        <p:spPr bwMode="auto">
          <a:xfrm>
            <a:off x="2236788" y="1543051"/>
            <a:ext cx="7834312" cy="804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Interfaces</a:t>
            </a:r>
          </a:p>
        </p:txBody>
      </p:sp>
    </p:spTree>
    <p:extLst>
      <p:ext uri="{BB962C8B-B14F-4D97-AF65-F5344CB8AC3E}">
        <p14:creationId xmlns:p14="http://schemas.microsoft.com/office/powerpoint/2010/main" val="18627936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F10800-E89A-41DA-8595-4C2720361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Interfaces kunnen van mekaar overerven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A07052D-3FEA-4123-A0D5-EA1FDCEBDE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F5BA07A9-76C4-4716-BA7F-443A6C4C825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© ap| </a:t>
            </a:r>
            <a:fld id="{8A00CA90-1673-4C5D-B289-DA0BFE9501DF}" type="slidenum">
              <a:rPr kumimoji="0" lang="nl-NL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nl-NL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7BDD581A-954E-4CD4-BEBF-E6A35B23A4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8261" y="922338"/>
            <a:ext cx="3602246" cy="5766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5609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16055C-5615-4918-996F-E59C21CB6F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Max 1 overerving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02979A1-83FF-4173-927A-7FA7A51817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Je mag zoveel interfaces toevoegen als je wenst, maar een klasse kan van maximum 1 klasse afgeleid zijn:</a:t>
            </a:r>
          </a:p>
          <a:p>
            <a:endParaRPr lang="nl-BE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1D9E199B-8BA2-4401-937D-91F5406E0B4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© ap| </a:t>
            </a:r>
            <a:fld id="{8A00CA90-1673-4C5D-B289-DA0BFE9501DF}" type="slidenum">
              <a:rPr kumimoji="0" lang="nl-NL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nl-NL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832EE40E-0E00-4FBA-855A-2EEBE471D8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578" y="2647833"/>
            <a:ext cx="3941282" cy="4210167"/>
          </a:xfrm>
          <a:prstGeom prst="rect">
            <a:avLst/>
          </a:prstGeom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F1816E8E-93E9-433E-AEC7-80050B6019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2551" y="2081242"/>
            <a:ext cx="6645416" cy="4702146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67EF33A1-C0F1-4DFD-8E52-7AD1926E5D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394" y="1974441"/>
            <a:ext cx="4057650" cy="50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287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636756-1045-4D77-A8A3-CC7AEE31E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3D526D6-DBA3-4FCC-B876-F1AF58F4A7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F5C1B7C-F5D5-4A32-80E3-43223A3BB5F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© ap| </a:t>
            </a:r>
            <a:fld id="{8A00CA90-1673-4C5D-B289-DA0BFE9501DF}" type="slidenum">
              <a:rPr kumimoji="0" lang="nl-NL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nl-NL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AEDD1A80-3E18-45C9-9125-40467454F4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4479"/>
            <a:ext cx="12192000" cy="5369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528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Interface </a:t>
            </a:r>
            <a:r>
              <a:rPr lang="en-IE" dirty="0" err="1"/>
              <a:t>regels</a:t>
            </a:r>
            <a:endParaRPr lang="en-I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/>
              <a:t>Je </a:t>
            </a:r>
            <a:r>
              <a:rPr lang="en-IE" dirty="0" err="1"/>
              <a:t>kan</a:t>
            </a:r>
            <a:r>
              <a:rPr lang="en-IE" dirty="0"/>
              <a:t> </a:t>
            </a:r>
            <a:r>
              <a:rPr lang="en-IE" dirty="0" err="1"/>
              <a:t>geen</a:t>
            </a:r>
            <a:r>
              <a:rPr lang="en-IE" dirty="0"/>
              <a:t> </a:t>
            </a:r>
            <a:r>
              <a:rPr lang="en-IE" dirty="0" err="1"/>
              <a:t>membervariabelen</a:t>
            </a:r>
            <a:r>
              <a:rPr lang="en-IE" dirty="0"/>
              <a:t> (fields) </a:t>
            </a:r>
            <a:r>
              <a:rPr lang="en-IE" dirty="0" err="1"/>
              <a:t>declareren</a:t>
            </a:r>
            <a:r>
              <a:rPr lang="en-IE" dirty="0"/>
              <a:t> in </a:t>
            </a:r>
            <a:r>
              <a:rPr lang="en-IE" dirty="0" err="1"/>
              <a:t>een</a:t>
            </a:r>
            <a:r>
              <a:rPr lang="en-IE" dirty="0"/>
              <a:t> interface (</a:t>
            </a:r>
            <a:r>
              <a:rPr lang="en-IE" dirty="0" err="1"/>
              <a:t>dat</a:t>
            </a:r>
            <a:r>
              <a:rPr lang="en-IE" dirty="0"/>
              <a:t> </a:t>
            </a:r>
            <a:r>
              <a:rPr lang="en-IE" dirty="0" err="1"/>
              <a:t>hoort</a:t>
            </a:r>
            <a:r>
              <a:rPr lang="en-IE" dirty="0"/>
              <a:t> </a:t>
            </a:r>
            <a:r>
              <a:rPr lang="en-IE" dirty="0" err="1"/>
              <a:t>bij</a:t>
            </a:r>
            <a:r>
              <a:rPr lang="en-IE" dirty="0"/>
              <a:t> de </a:t>
            </a:r>
            <a:r>
              <a:rPr lang="en-IE" dirty="0" err="1"/>
              <a:t>implementatie</a:t>
            </a:r>
            <a:r>
              <a:rPr lang="en-IE" dirty="0"/>
              <a:t>)</a:t>
            </a:r>
          </a:p>
          <a:p>
            <a:endParaRPr lang="en-IE" dirty="0"/>
          </a:p>
          <a:p>
            <a:r>
              <a:rPr lang="en-IE" dirty="0"/>
              <a:t>Je </a:t>
            </a:r>
            <a:r>
              <a:rPr lang="en-IE" dirty="0" err="1"/>
              <a:t>kan</a:t>
            </a:r>
            <a:r>
              <a:rPr lang="en-IE" dirty="0"/>
              <a:t> </a:t>
            </a:r>
            <a:r>
              <a:rPr lang="en-IE" dirty="0" err="1"/>
              <a:t>geen</a:t>
            </a:r>
            <a:r>
              <a:rPr lang="en-IE" dirty="0"/>
              <a:t> constructor </a:t>
            </a:r>
            <a:r>
              <a:rPr lang="en-IE" dirty="0" err="1"/>
              <a:t>declareren</a:t>
            </a:r>
            <a:endParaRPr lang="en-IE" dirty="0"/>
          </a:p>
          <a:p>
            <a:endParaRPr lang="en-IE" dirty="0"/>
          </a:p>
          <a:p>
            <a:r>
              <a:rPr lang="en-IE" dirty="0"/>
              <a:t>Je </a:t>
            </a:r>
            <a:r>
              <a:rPr lang="en-IE" dirty="0" err="1"/>
              <a:t>kan</a:t>
            </a:r>
            <a:r>
              <a:rPr lang="en-IE" dirty="0"/>
              <a:t> </a:t>
            </a:r>
            <a:r>
              <a:rPr lang="en-IE" dirty="0" err="1"/>
              <a:t>geen</a:t>
            </a:r>
            <a:r>
              <a:rPr lang="en-IE" dirty="0"/>
              <a:t> access </a:t>
            </a:r>
            <a:r>
              <a:rPr lang="en-IE" dirty="0" err="1"/>
              <a:t>specifieren</a:t>
            </a:r>
            <a:r>
              <a:rPr lang="en-IE" dirty="0"/>
              <a:t> (public, protected, etc): </a:t>
            </a:r>
            <a:r>
              <a:rPr lang="en-IE" dirty="0" err="1"/>
              <a:t>alles</a:t>
            </a:r>
            <a:r>
              <a:rPr lang="en-IE" dirty="0"/>
              <a:t> is public</a:t>
            </a:r>
          </a:p>
          <a:p>
            <a:endParaRPr lang="en-IE" dirty="0"/>
          </a:p>
          <a:p>
            <a:r>
              <a:rPr lang="en-IE" dirty="0"/>
              <a:t>Je </a:t>
            </a:r>
            <a:r>
              <a:rPr lang="en-IE" dirty="0" err="1"/>
              <a:t>kan</a:t>
            </a:r>
            <a:r>
              <a:rPr lang="en-IE" dirty="0"/>
              <a:t> </a:t>
            </a:r>
            <a:r>
              <a:rPr lang="en-IE" dirty="0" err="1"/>
              <a:t>nieuwe</a:t>
            </a:r>
            <a:r>
              <a:rPr lang="en-IE" dirty="0"/>
              <a:t> types (</a:t>
            </a:r>
            <a:r>
              <a:rPr lang="en-IE" dirty="0" err="1"/>
              <a:t>bv</a:t>
            </a:r>
            <a:r>
              <a:rPr lang="en-IE" dirty="0"/>
              <a:t> </a:t>
            </a:r>
            <a:r>
              <a:rPr lang="en-IE" dirty="0" err="1"/>
              <a:t>enum</a:t>
            </a:r>
            <a:r>
              <a:rPr lang="en-IE" dirty="0"/>
              <a:t>, </a:t>
            </a:r>
            <a:r>
              <a:rPr lang="en-IE" dirty="0" err="1"/>
              <a:t>struct</a:t>
            </a:r>
            <a:r>
              <a:rPr lang="en-IE" dirty="0"/>
              <a:t>) in </a:t>
            </a:r>
            <a:r>
              <a:rPr lang="en-IE" dirty="0" err="1"/>
              <a:t>een</a:t>
            </a:r>
            <a:r>
              <a:rPr lang="en-IE" dirty="0"/>
              <a:t> interface </a:t>
            </a:r>
            <a:r>
              <a:rPr lang="en-IE" dirty="0" err="1"/>
              <a:t>declareren</a:t>
            </a:r>
            <a:r>
              <a:rPr lang="en-IE" dirty="0"/>
              <a:t>.</a:t>
            </a:r>
          </a:p>
          <a:p>
            <a:endParaRPr lang="en-IE" dirty="0"/>
          </a:p>
          <a:p>
            <a:r>
              <a:rPr lang="en-IE" dirty="0" err="1"/>
              <a:t>Een</a:t>
            </a:r>
            <a:r>
              <a:rPr lang="en-IE" dirty="0"/>
              <a:t> interface </a:t>
            </a:r>
            <a:r>
              <a:rPr lang="en-IE" dirty="0" err="1"/>
              <a:t>kan</a:t>
            </a:r>
            <a:r>
              <a:rPr lang="en-IE" dirty="0"/>
              <a:t> </a:t>
            </a:r>
            <a:r>
              <a:rPr lang="en-IE" dirty="0" err="1"/>
              <a:t>niet</a:t>
            </a:r>
            <a:r>
              <a:rPr lang="en-IE" dirty="0"/>
              <a:t> </a:t>
            </a:r>
            <a:r>
              <a:rPr lang="en-IE" dirty="0" err="1"/>
              <a:t>overerven</a:t>
            </a:r>
            <a:r>
              <a:rPr lang="en-IE" dirty="0"/>
              <a:t> van </a:t>
            </a:r>
            <a:r>
              <a:rPr lang="en-IE" dirty="0" err="1"/>
              <a:t>een</a:t>
            </a:r>
            <a:r>
              <a:rPr lang="en-IE" dirty="0"/>
              <a:t> </a:t>
            </a:r>
            <a:r>
              <a:rPr lang="en-IE" dirty="0" err="1"/>
              <a:t>klasse</a:t>
            </a:r>
            <a:r>
              <a:rPr lang="en-IE" dirty="0"/>
              <a:t>, </a:t>
            </a:r>
            <a:r>
              <a:rPr lang="en-IE" dirty="0" err="1"/>
              <a:t>wel</a:t>
            </a:r>
            <a:r>
              <a:rPr lang="en-IE" dirty="0"/>
              <a:t> van </a:t>
            </a:r>
            <a:r>
              <a:rPr lang="en-IE" dirty="0" err="1"/>
              <a:t>een</a:t>
            </a:r>
            <a:r>
              <a:rPr lang="en-IE" dirty="0"/>
              <a:t> </a:t>
            </a:r>
            <a:r>
              <a:rPr lang="en-IE" dirty="0" err="1"/>
              <a:t>andere</a:t>
            </a:r>
            <a:r>
              <a:rPr lang="en-IE" dirty="0"/>
              <a:t> interface.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| </a:t>
            </a:r>
            <a:fld id="{8A00CA90-1673-4C5D-B289-DA0BFE9501DF}" type="slidenum">
              <a:rPr kumimoji="0" lang="nl-NL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nl-NL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Interface </a:t>
            </a:r>
            <a:r>
              <a:rPr lang="en-IE" dirty="0" err="1"/>
              <a:t>impementatie</a:t>
            </a:r>
            <a:r>
              <a:rPr lang="en-IE" dirty="0"/>
              <a:t> </a:t>
            </a:r>
            <a:r>
              <a:rPr lang="en-IE" dirty="0" err="1"/>
              <a:t>regels</a:t>
            </a:r>
            <a:endParaRPr lang="en-I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b="1" dirty="0" err="1"/>
              <a:t>Bij</a:t>
            </a:r>
            <a:r>
              <a:rPr lang="en-IE" b="1" dirty="0"/>
              <a:t> </a:t>
            </a:r>
            <a:r>
              <a:rPr lang="en-IE" b="1" dirty="0" err="1"/>
              <a:t>implementatie</a:t>
            </a:r>
            <a:r>
              <a:rPr lang="en-IE" b="1" dirty="0"/>
              <a:t> van de interface </a:t>
            </a:r>
            <a:r>
              <a:rPr lang="en-IE" b="1" dirty="0" err="1"/>
              <a:t>moet</a:t>
            </a:r>
            <a:r>
              <a:rPr lang="en-IE" b="1" dirty="0"/>
              <a:t> de method signature exact </a:t>
            </a:r>
            <a:r>
              <a:rPr lang="en-IE" b="1" dirty="0" err="1"/>
              <a:t>gelijk</a:t>
            </a:r>
            <a:r>
              <a:rPr lang="en-IE" b="1" dirty="0"/>
              <a:t> </a:t>
            </a:r>
            <a:r>
              <a:rPr lang="en-IE" b="1" dirty="0" err="1"/>
              <a:t>zijn</a:t>
            </a:r>
            <a:r>
              <a:rPr lang="en-IE" dirty="0"/>
              <a:t>, maw:</a:t>
            </a:r>
          </a:p>
          <a:p>
            <a:pPr lvl="1"/>
            <a:r>
              <a:rPr lang="en-IE" dirty="0" err="1"/>
              <a:t>Zelfde</a:t>
            </a:r>
            <a:r>
              <a:rPr lang="en-IE" dirty="0"/>
              <a:t> return type, </a:t>
            </a:r>
            <a:r>
              <a:rPr lang="en-IE" dirty="0" err="1"/>
              <a:t>naam</a:t>
            </a:r>
            <a:r>
              <a:rPr lang="en-IE" dirty="0"/>
              <a:t>, </a:t>
            </a:r>
            <a:r>
              <a:rPr lang="en-IE" dirty="0" err="1"/>
              <a:t>aantal</a:t>
            </a:r>
            <a:r>
              <a:rPr lang="en-IE" dirty="0"/>
              <a:t> en type van </a:t>
            </a:r>
            <a:r>
              <a:rPr lang="en-IE" dirty="0" err="1"/>
              <a:t>argumenten</a:t>
            </a:r>
            <a:endParaRPr lang="en-IE" dirty="0"/>
          </a:p>
          <a:p>
            <a:pPr lvl="1"/>
            <a:r>
              <a:rPr lang="en-IE" dirty="0" err="1"/>
              <a:t>Een</a:t>
            </a:r>
            <a:r>
              <a:rPr lang="en-IE" dirty="0"/>
              <a:t> </a:t>
            </a:r>
            <a:r>
              <a:rPr lang="en-IE" dirty="0" err="1"/>
              <a:t>geïmplementeerde</a:t>
            </a:r>
            <a:r>
              <a:rPr lang="en-IE" dirty="0"/>
              <a:t> interface method is steeds </a:t>
            </a:r>
            <a:r>
              <a:rPr lang="en-IE" u="sng" dirty="0"/>
              <a:t>public.</a:t>
            </a:r>
            <a:endParaRPr lang="en-IE" dirty="0"/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lvl="1"/>
            <a:endParaRPr lang="en-I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| </a:t>
            </a:r>
            <a:fld id="{8A00CA90-1673-4C5D-B289-DA0BFE9501DF}" type="slidenum">
              <a:rPr kumimoji="0" lang="nl-NL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nl-NL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289B947-BAC0-419D-93BE-6230D3AEB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Interfaces als ‘objecten’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15E98A2-ABDC-41D0-A77B-F10BF518E6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Je kan objecten toewijzen aan variabelen van een interfacetype: het object zal dan enkel die zaken ‘kunnen’ die de interface beschrijft (polymorfisme)</a:t>
            </a:r>
          </a:p>
          <a:p>
            <a:pPr lvl="1"/>
            <a:r>
              <a:rPr lang="nl-BE" dirty="0"/>
              <a:t>Meer informatie in volgende kennisclip</a:t>
            </a:r>
          </a:p>
          <a:p>
            <a:pPr lvl="1"/>
            <a:endParaRPr lang="nl-BE" dirty="0"/>
          </a:p>
          <a:p>
            <a:pPr lvl="1"/>
            <a:endParaRPr lang="nl-BE" dirty="0"/>
          </a:p>
          <a:p>
            <a:pPr lvl="1"/>
            <a:endParaRPr lang="nl-BE" dirty="0"/>
          </a:p>
          <a:p>
            <a:endParaRPr lang="nl-BE" dirty="0"/>
          </a:p>
          <a:p>
            <a:endParaRPr lang="nl-BE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89783098-FB15-47CB-B363-89EDC6732BC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© ap| </a:t>
            </a:r>
            <a:fld id="{8A00CA90-1673-4C5D-B289-DA0BFE9501DF}" type="slidenum">
              <a:rPr kumimoji="0" lang="nl-NL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nl-NL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8EC8B6B0-5496-4AD8-8746-88D76D5A2A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586" y="2850661"/>
            <a:ext cx="2715738" cy="29000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795D62F4-4400-4801-A96C-79BEA5BE7C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7732" y="3626493"/>
            <a:ext cx="9046277" cy="13484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8" name="Rechte verbindingslijn met pijl 7">
            <a:extLst>
              <a:ext uri="{FF2B5EF4-FFF2-40B4-BE49-F238E27FC236}">
                <a16:creationId xmlns:a16="http://schemas.microsoft.com/office/drawing/2014/main" id="{962DAC84-DB1A-4BFE-BFA9-D01D3FC0EE11}"/>
              </a:ext>
            </a:extLst>
          </p:cNvPr>
          <p:cNvCxnSpPr/>
          <p:nvPr/>
        </p:nvCxnSpPr>
        <p:spPr bwMode="auto">
          <a:xfrm flipH="1">
            <a:off x="5388429" y="1883229"/>
            <a:ext cx="1344385" cy="193765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820870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Interface of abstract class?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/>
              <a:t>Interface: </a:t>
            </a:r>
            <a:r>
              <a:rPr lang="en-IE" dirty="0" err="1"/>
              <a:t>lijst</a:t>
            </a:r>
            <a:r>
              <a:rPr lang="en-IE" dirty="0"/>
              <a:t> van </a:t>
            </a:r>
            <a:r>
              <a:rPr lang="en-IE" dirty="0" err="1"/>
              <a:t>te</a:t>
            </a:r>
            <a:r>
              <a:rPr lang="en-IE" dirty="0"/>
              <a:t> </a:t>
            </a:r>
            <a:r>
              <a:rPr lang="en-IE" dirty="0" err="1"/>
              <a:t>implementeren</a:t>
            </a:r>
            <a:r>
              <a:rPr lang="en-IE" dirty="0"/>
              <a:t> </a:t>
            </a:r>
            <a:r>
              <a:rPr lang="en-IE" dirty="0" err="1"/>
              <a:t>methodes</a:t>
            </a:r>
            <a:endParaRPr lang="en-IE" dirty="0"/>
          </a:p>
          <a:p>
            <a:r>
              <a:rPr lang="en-IE" dirty="0"/>
              <a:t>Abstract: </a:t>
            </a:r>
            <a:r>
              <a:rPr lang="en-IE" dirty="0" err="1"/>
              <a:t>klasse</a:t>
            </a:r>
            <a:r>
              <a:rPr lang="en-IE" dirty="0"/>
              <a:t> met al </a:t>
            </a:r>
            <a:r>
              <a:rPr lang="en-IE" dirty="0" err="1"/>
              <a:t>dan</a:t>
            </a:r>
            <a:r>
              <a:rPr lang="en-IE" dirty="0"/>
              <a:t> </a:t>
            </a:r>
            <a:r>
              <a:rPr lang="en-IE" dirty="0" err="1"/>
              <a:t>niet</a:t>
            </a:r>
            <a:r>
              <a:rPr lang="en-IE" dirty="0"/>
              <a:t> </a:t>
            </a:r>
            <a:r>
              <a:rPr lang="en-IE" dirty="0" err="1"/>
              <a:t>geïmplementeerde</a:t>
            </a:r>
            <a:r>
              <a:rPr lang="en-IE" dirty="0"/>
              <a:t> </a:t>
            </a:r>
            <a:r>
              <a:rPr lang="en-IE" dirty="0" err="1"/>
              <a:t>methoden</a:t>
            </a:r>
            <a:r>
              <a:rPr lang="en-IE" dirty="0"/>
              <a:t>, etc</a:t>
            </a:r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r>
              <a:rPr lang="en-IE" dirty="0"/>
              <a:t>Abstract: </a:t>
            </a:r>
            <a:r>
              <a:rPr lang="en-IE" dirty="0" err="1"/>
              <a:t>voordeel</a:t>
            </a:r>
            <a:r>
              <a:rPr lang="en-IE" dirty="0"/>
              <a:t> </a:t>
            </a:r>
            <a:r>
              <a:rPr lang="en-IE" dirty="0" err="1"/>
              <a:t>dat</a:t>
            </a:r>
            <a:r>
              <a:rPr lang="en-IE" dirty="0"/>
              <a:t> je </a:t>
            </a:r>
            <a:r>
              <a:rPr lang="en-IE" dirty="0" err="1"/>
              <a:t>dus</a:t>
            </a:r>
            <a:r>
              <a:rPr lang="en-IE" dirty="0"/>
              <a:t> </a:t>
            </a:r>
            <a:r>
              <a:rPr lang="en-IE" dirty="0" err="1"/>
              <a:t>voor</a:t>
            </a:r>
            <a:r>
              <a:rPr lang="en-IE" dirty="0"/>
              <a:t> </a:t>
            </a:r>
            <a:r>
              <a:rPr lang="en-IE" dirty="0" err="1"/>
              <a:t>alle</a:t>
            </a:r>
            <a:r>
              <a:rPr lang="en-IE" dirty="0"/>
              <a:t> child-</a:t>
            </a:r>
            <a:r>
              <a:rPr lang="en-IE" dirty="0" err="1"/>
              <a:t>klassen</a:t>
            </a:r>
            <a:r>
              <a:rPr lang="en-IE" dirty="0"/>
              <a:t> </a:t>
            </a:r>
            <a:r>
              <a:rPr lang="en-IE" dirty="0" err="1"/>
              <a:t>niet</a:t>
            </a:r>
            <a:r>
              <a:rPr lang="en-IE" dirty="0"/>
              <a:t> </a:t>
            </a:r>
            <a:r>
              <a:rPr lang="en-IE" dirty="0" err="1"/>
              <a:t>alle</a:t>
            </a:r>
            <a:r>
              <a:rPr lang="en-IE" dirty="0"/>
              <a:t> </a:t>
            </a:r>
            <a:r>
              <a:rPr lang="en-IE" dirty="0" err="1"/>
              <a:t>methoden</a:t>
            </a:r>
            <a:r>
              <a:rPr lang="en-IE" dirty="0"/>
              <a:t> </a:t>
            </a:r>
            <a:r>
              <a:rPr lang="en-IE" dirty="0" err="1"/>
              <a:t>opnieuw</a:t>
            </a:r>
            <a:r>
              <a:rPr lang="en-IE" dirty="0"/>
              <a:t> </a:t>
            </a:r>
            <a:r>
              <a:rPr lang="en-IE" dirty="0" err="1"/>
              <a:t>moet</a:t>
            </a:r>
            <a:r>
              <a:rPr lang="en-IE" dirty="0"/>
              <a:t> </a:t>
            </a:r>
            <a:r>
              <a:rPr lang="en-IE" dirty="0" err="1"/>
              <a:t>schrijven</a:t>
            </a:r>
            <a:r>
              <a:rPr lang="en-IE" dirty="0"/>
              <a:t> (code copies!)</a:t>
            </a:r>
          </a:p>
          <a:p>
            <a:endParaRPr lang="en-IE" dirty="0"/>
          </a:p>
          <a:p>
            <a:r>
              <a:rPr lang="en-IE" dirty="0"/>
              <a:t>Interface: je </a:t>
            </a:r>
            <a:r>
              <a:rPr lang="en-IE" dirty="0" err="1"/>
              <a:t>kan</a:t>
            </a:r>
            <a:r>
              <a:rPr lang="en-IE" dirty="0"/>
              <a:t> maar van </a:t>
            </a:r>
            <a:r>
              <a:rPr lang="en-IE" dirty="0" err="1"/>
              <a:t>één</a:t>
            </a:r>
            <a:r>
              <a:rPr lang="en-IE" dirty="0"/>
              <a:t> </a:t>
            </a:r>
            <a:r>
              <a:rPr lang="en-IE" dirty="0" err="1"/>
              <a:t>klasse</a:t>
            </a:r>
            <a:r>
              <a:rPr lang="en-IE" dirty="0"/>
              <a:t> </a:t>
            </a:r>
            <a:r>
              <a:rPr lang="en-IE" dirty="0" err="1"/>
              <a:t>overerven</a:t>
            </a:r>
            <a:r>
              <a:rPr lang="en-IE" dirty="0"/>
              <a:t>, </a:t>
            </a:r>
            <a:r>
              <a:rPr lang="en-IE" dirty="0" err="1"/>
              <a:t>dankzij</a:t>
            </a:r>
            <a:r>
              <a:rPr lang="en-IE" dirty="0"/>
              <a:t> interfaces </a:t>
            </a:r>
            <a:r>
              <a:rPr lang="en-IE" dirty="0" err="1"/>
              <a:t>kan</a:t>
            </a:r>
            <a:r>
              <a:rPr lang="en-IE" dirty="0"/>
              <a:t> je </a:t>
            </a:r>
            <a:r>
              <a:rPr lang="en-IE" dirty="0" err="1"/>
              <a:t>dit</a:t>
            </a:r>
            <a:r>
              <a:rPr lang="en-IE" dirty="0"/>
              <a:t> </a:t>
            </a:r>
            <a:r>
              <a:rPr lang="en-IE" dirty="0" err="1"/>
              <a:t>omzeilen</a:t>
            </a:r>
            <a:r>
              <a:rPr lang="en-IE" dirty="0"/>
              <a:t> (</a:t>
            </a:r>
            <a:r>
              <a:rPr lang="en-IE" b="1" dirty="0"/>
              <a:t>=</a:t>
            </a:r>
            <a:r>
              <a:rPr lang="en-IE" b="1" dirty="0" err="1"/>
              <a:t>vorm</a:t>
            </a:r>
            <a:r>
              <a:rPr lang="en-IE" b="1" dirty="0"/>
              <a:t> van multiple inheritance)</a:t>
            </a:r>
            <a:endParaRPr lang="en-I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| </a:t>
            </a:r>
            <a:fld id="{8A00CA90-1673-4C5D-B289-DA0BFE9501DF}" type="slidenum">
              <a:rPr kumimoji="0" lang="nl-NL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nl-NL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58692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Programmer’s Point </a:t>
            </a:r>
          </a:p>
        </p:txBody>
      </p:sp>
      <p:sp>
        <p:nvSpPr>
          <p:cNvPr id="39939" name="Tijdelijke aanduiding voor inhoud 2"/>
          <p:cNvSpPr>
            <a:spLocks noGrp="1"/>
          </p:cNvSpPr>
          <p:nvPr>
            <p:ph idx="1"/>
          </p:nvPr>
        </p:nvSpPr>
        <p:spPr>
          <a:xfrm>
            <a:off x="2246315" y="1328738"/>
            <a:ext cx="7793889" cy="4902200"/>
          </a:xfrm>
        </p:spPr>
        <p:txBody>
          <a:bodyPr/>
          <a:lstStyle/>
          <a:p>
            <a:pPr>
              <a:buFont typeface="Times" pitchFamily="18" charset="0"/>
              <a:buNone/>
            </a:pPr>
            <a:r>
              <a:rPr lang="nl-BE" sz="3200" dirty="0"/>
              <a:t>“Interfaces are </a:t>
            </a:r>
            <a:r>
              <a:rPr lang="nl-BE" sz="3200" dirty="0" err="1"/>
              <a:t>just</a:t>
            </a:r>
            <a:r>
              <a:rPr lang="nl-BE" sz="3200" dirty="0"/>
              <a:t> </a:t>
            </a:r>
            <a:r>
              <a:rPr lang="nl-BE" sz="3200" dirty="0" err="1"/>
              <a:t>promises</a:t>
            </a:r>
            <a:r>
              <a:rPr lang="nl-BE" sz="3200" dirty="0"/>
              <a:t>”</a:t>
            </a:r>
          </a:p>
          <a:p>
            <a:endParaRPr lang="nl-BE" sz="3200" dirty="0"/>
          </a:p>
          <a:p>
            <a:pPr>
              <a:buFont typeface="Times" pitchFamily="18" charset="0"/>
              <a:buNone/>
            </a:pPr>
            <a:r>
              <a:rPr lang="nl-BE" sz="2400" dirty="0"/>
              <a:t>Eerder een belofte dan een contract. Interface zegt enkel welke </a:t>
            </a:r>
            <a:r>
              <a:rPr lang="nl-BE" sz="2400" dirty="0" err="1"/>
              <a:t>methodennamen</a:t>
            </a:r>
            <a:r>
              <a:rPr lang="nl-BE" sz="2400" dirty="0"/>
              <a:t> voorzien zijn, maar mogelijk doet de implementatie van de methode iets totaal anders dan wat de naam zegt.</a:t>
            </a:r>
          </a:p>
        </p:txBody>
      </p:sp>
      <p:sp>
        <p:nvSpPr>
          <p:cNvPr id="310276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© ap2008 | </a:t>
            </a:r>
            <a:fld id="{049BB728-826D-48E8-BAA9-A4AA144FB212}" type="slidenum">
              <a:rPr kumimoji="0" lang="nl-NL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nl-NL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© </a:t>
            </a:r>
            <a:r>
              <a:rPr kumimoji="0" lang="nl-NL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ap</a:t>
            </a:r>
            <a:r>
              <a:rPr kumimoji="0" lang="nl-NL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| </a:t>
            </a:r>
            <a:fld id="{8A00CA90-1673-4C5D-B289-DA0BFE9501DF}" type="slidenum">
              <a:rPr kumimoji="0" lang="nl-NL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nl-NL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13314" name="Picture 2" descr="Scumbag Steve - Implements interface Methods are empt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0578" y="305961"/>
            <a:ext cx="5985918" cy="6015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58235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Interface class  </a:t>
            </a:r>
            <a:r>
              <a:rPr lang="nl-BE" dirty="0" err="1"/>
              <a:t>demonstration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963085" y="1328738"/>
            <a:ext cx="10949516" cy="4902200"/>
          </a:xfrm>
        </p:spPr>
        <p:txBody>
          <a:bodyPr/>
          <a:lstStyle/>
          <a:p>
            <a:pPr marL="0" indent="0">
              <a:buNone/>
            </a:pPr>
            <a:r>
              <a:rPr lang="nl-BE" dirty="0"/>
              <a:t>Stel je volgende project voor:</a:t>
            </a:r>
          </a:p>
          <a:p>
            <a:r>
              <a:rPr lang="nl-BE" dirty="0"/>
              <a:t>Hoofdontwikkelaar (lector Dams) maakt een applicatie die data van studenten visualiseert.</a:t>
            </a:r>
          </a:p>
          <a:p>
            <a:r>
              <a:rPr lang="nl-BE" dirty="0"/>
              <a:t>Ieder junior </a:t>
            </a:r>
            <a:r>
              <a:rPr lang="nl-BE" dirty="0" err="1"/>
              <a:t>developer</a:t>
            </a:r>
            <a:r>
              <a:rPr lang="nl-BE" dirty="0"/>
              <a:t> (studenten </a:t>
            </a:r>
            <a:r>
              <a:rPr lang="nl-BE" dirty="0" err="1"/>
              <a:t>aka</a:t>
            </a:r>
            <a:r>
              <a:rPr lang="nl-BE" dirty="0"/>
              <a:t> “code </a:t>
            </a:r>
            <a:r>
              <a:rPr lang="nl-BE" dirty="0" err="1"/>
              <a:t>monkeys</a:t>
            </a:r>
            <a:r>
              <a:rPr lang="nl-BE" dirty="0"/>
              <a:t>”) implementeert 1 klasse per student.</a:t>
            </a:r>
          </a:p>
          <a:p>
            <a:r>
              <a:rPr lang="nl-BE" dirty="0"/>
              <a:t>Via afgesproken interface kunnen jr. </a:t>
            </a:r>
            <a:r>
              <a:rPr lang="nl-BE" dirty="0" err="1"/>
              <a:t>dev</a:t>
            </a:r>
            <a:r>
              <a:rPr lang="nl-BE" dirty="0"/>
              <a:t>. dit doen zonder lead </a:t>
            </a:r>
            <a:r>
              <a:rPr lang="nl-BE" dirty="0" err="1"/>
              <a:t>dev</a:t>
            </a:r>
            <a:r>
              <a:rPr lang="nl-BE" dirty="0"/>
              <a:t>. te moeten lastigvallen.</a:t>
            </a:r>
          </a:p>
          <a:p>
            <a:r>
              <a:rPr lang="nl-BE" dirty="0"/>
              <a:t>Dankzij interfaces wordt de finale integratie (alles samenvoegen) een walk in </a:t>
            </a:r>
            <a:r>
              <a:rPr lang="nl-BE" dirty="0" err="1"/>
              <a:t>the</a:t>
            </a:r>
            <a:r>
              <a:rPr lang="nl-BE" dirty="0"/>
              <a:t> park.</a:t>
            </a:r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pPr marL="457200" indent="-457200">
              <a:buFont typeface="+mj-lt"/>
              <a:buAutoNum type="arabicPeriod"/>
            </a:pPr>
            <a:endParaRPr lang="nl-BE" dirty="0"/>
          </a:p>
          <a:p>
            <a:pPr marL="457200" indent="-457200">
              <a:buFont typeface="+mj-lt"/>
              <a:buAutoNum type="arabicPeriod"/>
            </a:pP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© ap| </a:t>
            </a:r>
            <a:fld id="{8A00CA90-1673-4C5D-B289-DA0BFE9501DF}" type="slidenum">
              <a:rPr kumimoji="0" lang="nl-NL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nl-NL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8194" name="Picture 2" descr="Image result for code monkeys -game">
            <a:extLst>
              <a:ext uri="{FF2B5EF4-FFF2-40B4-BE49-F238E27FC236}">
                <a16:creationId xmlns:a16="http://schemas.microsoft.com/office/drawing/2014/main" id="{4EEF4A24-FF2B-48FD-9B3D-B820FFED67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972" y="3686175"/>
            <a:ext cx="5715000" cy="3171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Image result for lets do it">
            <a:extLst>
              <a:ext uri="{FF2B5EF4-FFF2-40B4-BE49-F238E27FC236}">
                <a16:creationId xmlns:a16="http://schemas.microsoft.com/office/drawing/2014/main" id="{5EA9E531-2323-41CD-9B75-53BD52CFE0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0300" y="3200400"/>
            <a:ext cx="3002809" cy="388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1220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nl-BE" dirty="0"/>
              <a:t>Interfaces</a:t>
            </a:r>
          </a:p>
        </p:txBody>
      </p:sp>
      <p:sp>
        <p:nvSpPr>
          <p:cNvPr id="149507" name="Tijdelijke aanduiding voor teks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© </a:t>
            </a:r>
            <a:r>
              <a:rPr kumimoji="0" lang="nl-NL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ap</a:t>
            </a:r>
            <a:r>
              <a:rPr kumimoji="0" lang="nl-NL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| </a:t>
            </a:r>
            <a:fld id="{8A00CA90-1673-4C5D-B289-DA0BFE9501DF}" type="slidenum">
              <a:rPr kumimoji="0" lang="nl-NL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nl-NL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209" y="0"/>
            <a:ext cx="9015583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383940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Interfaces: </a:t>
            </a:r>
            <a:r>
              <a:rPr lang="en-IE" dirty="0" err="1"/>
              <a:t>manier</a:t>
            </a:r>
            <a:r>
              <a:rPr lang="en-IE" dirty="0"/>
              <a:t> </a:t>
            </a:r>
            <a:r>
              <a:rPr lang="en-IE" dirty="0" err="1"/>
              <a:t>om</a:t>
            </a:r>
            <a:r>
              <a:rPr lang="en-IE" dirty="0"/>
              <a:t> </a:t>
            </a:r>
            <a:r>
              <a:rPr lang="en-IE" dirty="0" err="1"/>
              <a:t>te</a:t>
            </a:r>
            <a:r>
              <a:rPr lang="en-IE" dirty="0"/>
              <a:t> </a:t>
            </a:r>
            <a:r>
              <a:rPr lang="en-IE" dirty="0" err="1"/>
              <a:t>communiceren</a:t>
            </a:r>
            <a:r>
              <a:rPr lang="en-IE" dirty="0"/>
              <a:t> op </a:t>
            </a:r>
            <a:r>
              <a:rPr lang="en-IE" dirty="0" err="1"/>
              <a:t>afgesproken</a:t>
            </a:r>
            <a:r>
              <a:rPr lang="en-IE" dirty="0"/>
              <a:t> </a:t>
            </a:r>
            <a:r>
              <a:rPr lang="en-IE" dirty="0" err="1"/>
              <a:t>manier</a:t>
            </a:r>
            <a:endParaRPr lang="en-I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/>
              <a:t>PC-</a:t>
            </a:r>
            <a:r>
              <a:rPr lang="en-IE" dirty="0" err="1"/>
              <a:t>componenten</a:t>
            </a:r>
            <a:endParaRPr lang="en-IE" dirty="0"/>
          </a:p>
          <a:p>
            <a:r>
              <a:rPr lang="en-IE" dirty="0" err="1"/>
              <a:t>Vlot</a:t>
            </a:r>
            <a:r>
              <a:rPr lang="en-IE" dirty="0"/>
              <a:t> </a:t>
            </a:r>
            <a:r>
              <a:rPr lang="en-IE" dirty="0" err="1"/>
              <a:t>upgradebaar</a:t>
            </a:r>
            <a:endParaRPr lang="en-IE" dirty="0"/>
          </a:p>
          <a:p>
            <a:endParaRPr lang="en-IE" dirty="0"/>
          </a:p>
          <a:p>
            <a:r>
              <a:rPr lang="en-IE" dirty="0" err="1"/>
              <a:t>Pijl</a:t>
            </a:r>
            <a:r>
              <a:rPr lang="en-IE" dirty="0"/>
              <a:t>= </a:t>
            </a:r>
            <a:r>
              <a:rPr lang="en-IE" b="1" dirty="0"/>
              <a:t>interface</a:t>
            </a:r>
          </a:p>
          <a:p>
            <a:endParaRPr lang="en-IE" b="1" dirty="0"/>
          </a:p>
          <a:p>
            <a:endParaRPr lang="en-IE" b="1" dirty="0"/>
          </a:p>
          <a:p>
            <a:endParaRPr lang="en-IE" b="1" dirty="0"/>
          </a:p>
          <a:p>
            <a:endParaRPr lang="en-IE" b="1" dirty="0"/>
          </a:p>
          <a:p>
            <a:endParaRPr lang="en-IE" b="1" dirty="0"/>
          </a:p>
          <a:p>
            <a:endParaRPr lang="en-IE" b="1" dirty="0"/>
          </a:p>
          <a:p>
            <a:endParaRPr lang="en-IE" b="1" dirty="0"/>
          </a:p>
          <a:p>
            <a:endParaRPr lang="en-IE" b="1" dirty="0"/>
          </a:p>
          <a:p>
            <a:endParaRPr lang="en-IE" b="1" dirty="0"/>
          </a:p>
          <a:p>
            <a:r>
              <a:rPr lang="en-IE" dirty="0" err="1"/>
              <a:t>Zonder</a:t>
            </a:r>
            <a:r>
              <a:rPr lang="en-IE" dirty="0"/>
              <a:t> interface: </a:t>
            </a:r>
            <a:r>
              <a:rPr lang="en-IE" dirty="0" err="1"/>
              <a:t>zeer</a:t>
            </a:r>
            <a:r>
              <a:rPr lang="en-IE" dirty="0"/>
              <a:t> </a:t>
            </a:r>
            <a:r>
              <a:rPr lang="en-IE" dirty="0" err="1"/>
              <a:t>moeilijk</a:t>
            </a:r>
            <a:r>
              <a:rPr lang="en-IE" dirty="0"/>
              <a:t> </a:t>
            </a:r>
            <a:r>
              <a:rPr lang="en-IE" dirty="0" err="1"/>
              <a:t>voor</a:t>
            </a:r>
            <a:r>
              <a:rPr lang="en-IE" dirty="0"/>
              <a:t> </a:t>
            </a:r>
            <a:r>
              <a:rPr lang="en-IE" dirty="0" err="1"/>
              <a:t>hardwarefabrikanten</a:t>
            </a:r>
            <a:r>
              <a:rPr lang="en-IE" dirty="0"/>
              <a:t> </a:t>
            </a:r>
            <a:r>
              <a:rPr lang="en-IE" dirty="0" err="1"/>
              <a:t>om</a:t>
            </a:r>
            <a:r>
              <a:rPr lang="en-IE" dirty="0"/>
              <a:t> inter-component </a:t>
            </a:r>
            <a:r>
              <a:rPr lang="en-IE" dirty="0" err="1"/>
              <a:t>communicatie</a:t>
            </a:r>
            <a:r>
              <a:rPr lang="en-IE" dirty="0"/>
              <a:t> </a:t>
            </a:r>
            <a:r>
              <a:rPr lang="en-IE" dirty="0" err="1"/>
              <a:t>voor</a:t>
            </a:r>
            <a:r>
              <a:rPr lang="en-IE" dirty="0"/>
              <a:t> </a:t>
            </a:r>
            <a:r>
              <a:rPr lang="en-IE" dirty="0" err="1"/>
              <a:t>alle</a:t>
            </a:r>
            <a:r>
              <a:rPr lang="en-IE" dirty="0"/>
              <a:t> types </a:t>
            </a:r>
            <a:r>
              <a:rPr lang="en-IE" dirty="0" err="1"/>
              <a:t>te</a:t>
            </a:r>
            <a:r>
              <a:rPr lang="en-IE" dirty="0"/>
              <a:t> </a:t>
            </a:r>
            <a:r>
              <a:rPr lang="en-IE" dirty="0" err="1"/>
              <a:t>voorzien</a:t>
            </a:r>
            <a:r>
              <a:rPr lang="en-IE" dirty="0"/>
              <a:t>.</a:t>
            </a:r>
          </a:p>
          <a:p>
            <a:endParaRPr lang="en-IE" dirty="0"/>
          </a:p>
        </p:txBody>
      </p:sp>
      <p:pic>
        <p:nvPicPr>
          <p:cNvPr id="972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937234" y="1184200"/>
            <a:ext cx="4910959" cy="47961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Software components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 err="1"/>
              <a:t>Zelfde</a:t>
            </a:r>
            <a:r>
              <a:rPr lang="en-IE" dirty="0"/>
              <a:t> </a:t>
            </a:r>
            <a:r>
              <a:rPr lang="en-IE" dirty="0" err="1"/>
              <a:t>als</a:t>
            </a:r>
            <a:r>
              <a:rPr lang="en-IE" dirty="0"/>
              <a:t> PC-</a:t>
            </a:r>
            <a:r>
              <a:rPr lang="en-IE" dirty="0" err="1"/>
              <a:t>componenten</a:t>
            </a:r>
            <a:r>
              <a:rPr lang="en-IE" dirty="0"/>
              <a:t>, </a:t>
            </a:r>
            <a:r>
              <a:rPr lang="en-IE" dirty="0" err="1"/>
              <a:t>niet</a:t>
            </a:r>
            <a:r>
              <a:rPr lang="en-IE" dirty="0"/>
              <a:t> </a:t>
            </a:r>
            <a:r>
              <a:rPr lang="en-IE" dirty="0" err="1"/>
              <a:t>alles</a:t>
            </a:r>
            <a:r>
              <a:rPr lang="en-IE" dirty="0"/>
              <a:t> is ‘hardwired/coded’</a:t>
            </a:r>
          </a:p>
          <a:p>
            <a:pPr>
              <a:buNone/>
            </a:pPr>
            <a:endParaRPr lang="en-IE" dirty="0"/>
          </a:p>
          <a:p>
            <a:pPr>
              <a:buNone/>
            </a:pPr>
            <a:endParaRPr lang="en-IE" dirty="0"/>
          </a:p>
          <a:p>
            <a:r>
              <a:rPr lang="en-IE" dirty="0"/>
              <a:t>Interfaces </a:t>
            </a:r>
            <a:r>
              <a:rPr lang="en-IE" dirty="0" err="1"/>
              <a:t>nodig</a:t>
            </a:r>
            <a:r>
              <a:rPr lang="en-IE" dirty="0"/>
              <a:t> </a:t>
            </a:r>
            <a:r>
              <a:rPr lang="en-IE" dirty="0" err="1"/>
              <a:t>voor</a:t>
            </a:r>
            <a:r>
              <a:rPr lang="en-IE" dirty="0"/>
              <a:t> </a:t>
            </a:r>
            <a:r>
              <a:rPr lang="en-IE" dirty="0" err="1"/>
              <a:t>vlotte</a:t>
            </a:r>
            <a:r>
              <a:rPr lang="en-IE" dirty="0"/>
              <a:t> </a:t>
            </a:r>
            <a:r>
              <a:rPr lang="en-IE" dirty="0" err="1"/>
              <a:t>samenwerking</a:t>
            </a:r>
            <a:endParaRPr lang="en-IE" dirty="0"/>
          </a:p>
          <a:p>
            <a:endParaRPr lang="en-IE" dirty="0"/>
          </a:p>
          <a:p>
            <a:r>
              <a:rPr lang="en-IE" dirty="0" err="1"/>
              <a:t>Dankzij</a:t>
            </a:r>
            <a:r>
              <a:rPr lang="en-IE" dirty="0"/>
              <a:t> interfaces: </a:t>
            </a:r>
            <a:r>
              <a:rPr lang="en-IE" dirty="0" err="1"/>
              <a:t>makkelijk</a:t>
            </a:r>
            <a:r>
              <a:rPr lang="en-IE" dirty="0"/>
              <a:t> </a:t>
            </a:r>
            <a:r>
              <a:rPr lang="en-IE" dirty="0" err="1"/>
              <a:t>veranderen</a:t>
            </a:r>
            <a:r>
              <a:rPr lang="en-IE" dirty="0"/>
              <a:t> van component (</a:t>
            </a:r>
            <a:r>
              <a:rPr lang="en-IE" dirty="0" err="1"/>
              <a:t>upgraden</a:t>
            </a:r>
            <a:r>
              <a:rPr lang="en-IE" dirty="0"/>
              <a:t>/</a:t>
            </a:r>
            <a:r>
              <a:rPr lang="en-IE" dirty="0" err="1"/>
              <a:t>patchen</a:t>
            </a:r>
            <a:r>
              <a:rPr lang="en-IE" dirty="0"/>
              <a:t>)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err="1"/>
              <a:t>Voorbeeld</a:t>
            </a:r>
            <a:endParaRPr lang="en-I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 err="1"/>
              <a:t>Stel</a:t>
            </a:r>
            <a:r>
              <a:rPr lang="en-IE" dirty="0"/>
              <a:t> we </a:t>
            </a:r>
            <a:r>
              <a:rPr lang="en-IE" dirty="0" err="1"/>
              <a:t>maken</a:t>
            </a:r>
            <a:r>
              <a:rPr lang="en-IE" dirty="0"/>
              <a:t> </a:t>
            </a:r>
            <a:r>
              <a:rPr lang="en-IE" dirty="0" err="1"/>
              <a:t>BabyAccount</a:t>
            </a:r>
            <a:r>
              <a:rPr lang="en-IE" dirty="0"/>
              <a:t> </a:t>
            </a:r>
            <a:r>
              <a:rPr lang="en-IE" dirty="0" err="1"/>
              <a:t>klasse</a:t>
            </a:r>
            <a:r>
              <a:rPr lang="en-IE" dirty="0"/>
              <a:t> </a:t>
            </a:r>
            <a:r>
              <a:rPr lang="en-IE" dirty="0" err="1"/>
              <a:t>aan</a:t>
            </a:r>
            <a:r>
              <a:rPr lang="en-IE" dirty="0"/>
              <a:t>, </a:t>
            </a:r>
            <a:r>
              <a:rPr lang="en-IE" dirty="0" err="1"/>
              <a:t>dat</a:t>
            </a:r>
            <a:r>
              <a:rPr lang="en-IE" dirty="0"/>
              <a:t> </a:t>
            </a:r>
            <a:r>
              <a:rPr lang="en-IE" dirty="0" err="1"/>
              <a:t>bepaalde</a:t>
            </a:r>
            <a:r>
              <a:rPr lang="en-IE" dirty="0"/>
              <a:t> </a:t>
            </a:r>
            <a:r>
              <a:rPr lang="en-IE" dirty="0" err="1"/>
              <a:t>beperkingen</a:t>
            </a:r>
            <a:r>
              <a:rPr lang="en-IE" dirty="0"/>
              <a:t> </a:t>
            </a:r>
            <a:r>
              <a:rPr lang="en-IE" dirty="0" err="1"/>
              <a:t>oplegt</a:t>
            </a:r>
            <a:r>
              <a:rPr lang="en-IE" dirty="0"/>
              <a:t>, NA </a:t>
            </a:r>
            <a:r>
              <a:rPr lang="en-IE" dirty="0" err="1"/>
              <a:t>dat</a:t>
            </a:r>
            <a:r>
              <a:rPr lang="en-IE" dirty="0"/>
              <a:t> het </a:t>
            </a:r>
            <a:r>
              <a:rPr lang="en-IE" dirty="0" err="1"/>
              <a:t>systeem</a:t>
            </a:r>
            <a:r>
              <a:rPr lang="en-IE" dirty="0"/>
              <a:t> (</a:t>
            </a:r>
            <a:r>
              <a:rPr lang="en-IE" dirty="0" err="1"/>
              <a:t>BankManager</a:t>
            </a:r>
            <a:r>
              <a:rPr lang="en-IE" dirty="0"/>
              <a:t>) reeds </a:t>
            </a:r>
            <a:r>
              <a:rPr lang="en-IE" dirty="0" err="1"/>
              <a:t>geïnstalleerd</a:t>
            </a:r>
            <a:r>
              <a:rPr lang="en-IE" dirty="0"/>
              <a:t> </a:t>
            </a:r>
            <a:r>
              <a:rPr lang="en-IE" dirty="0" err="1"/>
              <a:t>werd</a:t>
            </a:r>
            <a:r>
              <a:rPr lang="en-IE" dirty="0"/>
              <a:t>.</a:t>
            </a:r>
          </a:p>
          <a:p>
            <a:endParaRPr lang="en-IE" dirty="0"/>
          </a:p>
          <a:p>
            <a:endParaRPr lang="en-IE" dirty="0"/>
          </a:p>
          <a:p>
            <a:r>
              <a:rPr lang="en-IE" dirty="0"/>
              <a:t>Door </a:t>
            </a:r>
            <a:r>
              <a:rPr lang="en-IE" dirty="0" err="1"/>
              <a:t>te</a:t>
            </a:r>
            <a:r>
              <a:rPr lang="en-IE" dirty="0"/>
              <a:t> </a:t>
            </a:r>
            <a:r>
              <a:rPr lang="en-IE" dirty="0" err="1"/>
              <a:t>werken</a:t>
            </a:r>
            <a:r>
              <a:rPr lang="en-IE" dirty="0"/>
              <a:t> met interfaces: </a:t>
            </a:r>
            <a:r>
              <a:rPr lang="en-IE" dirty="0" err="1"/>
              <a:t>geen</a:t>
            </a:r>
            <a:r>
              <a:rPr lang="en-IE" dirty="0"/>
              <a:t> </a:t>
            </a:r>
            <a:r>
              <a:rPr lang="en-IE" dirty="0" err="1"/>
              <a:t>probleem</a:t>
            </a:r>
            <a:r>
              <a:rPr lang="en-IE" dirty="0"/>
              <a:t>.</a:t>
            </a:r>
          </a:p>
          <a:p>
            <a:endParaRPr lang="en-IE" dirty="0"/>
          </a:p>
          <a:p>
            <a:r>
              <a:rPr lang="en-IE" dirty="0" err="1"/>
              <a:t>Zonder</a:t>
            </a:r>
            <a:r>
              <a:rPr lang="en-IE" dirty="0"/>
              <a:t> interfaces: </a:t>
            </a:r>
            <a:r>
              <a:rPr lang="en-IE" dirty="0" err="1"/>
              <a:t>dikke</a:t>
            </a:r>
            <a:r>
              <a:rPr lang="en-IE" dirty="0"/>
              <a:t> kaka.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Alert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2455864" y="461169"/>
            <a:ext cx="8212137" cy="4902200"/>
          </a:xfrm>
        </p:spPr>
        <p:txBody>
          <a:bodyPr/>
          <a:lstStyle/>
          <a:p>
            <a:pPr>
              <a:buNone/>
            </a:pPr>
            <a:endParaRPr lang="en-IE" sz="4400" b="1" dirty="0"/>
          </a:p>
          <a:p>
            <a:pPr>
              <a:buNone/>
            </a:pPr>
            <a:endParaRPr lang="en-IE" sz="4400" b="1" dirty="0"/>
          </a:p>
          <a:p>
            <a:pPr>
              <a:buNone/>
            </a:pPr>
            <a:r>
              <a:rPr lang="en-IE" sz="4400" b="1" dirty="0"/>
              <a:t>INTERFACE ≠ User interface</a:t>
            </a:r>
            <a:r>
              <a:rPr lang="en-IE" dirty="0"/>
              <a:t> </a:t>
            </a:r>
          </a:p>
        </p:txBody>
      </p:sp>
      <p:pic>
        <p:nvPicPr>
          <p:cNvPr id="98306" name="Picture 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442361" y="2086960"/>
            <a:ext cx="4771040" cy="4771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9830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9830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Voorbeeld interface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 err="1"/>
              <a:t>Rijden</a:t>
            </a:r>
            <a:r>
              <a:rPr lang="en-IE" dirty="0"/>
              <a:t> met de auto</a:t>
            </a:r>
          </a:p>
          <a:p>
            <a:pPr lvl="1"/>
            <a:r>
              <a:rPr lang="en-IE" dirty="0" err="1"/>
              <a:t>Bestuurder</a:t>
            </a:r>
            <a:r>
              <a:rPr lang="en-IE" dirty="0"/>
              <a:t> </a:t>
            </a:r>
            <a:r>
              <a:rPr lang="en-IE" dirty="0" err="1"/>
              <a:t>gebruikt</a:t>
            </a:r>
            <a:r>
              <a:rPr lang="en-IE" dirty="0"/>
              <a:t> interface </a:t>
            </a:r>
            <a:r>
              <a:rPr lang="en-IE" dirty="0" err="1"/>
              <a:t>om</a:t>
            </a:r>
            <a:r>
              <a:rPr lang="en-IE" dirty="0"/>
              <a:t> met de auto (=</a:t>
            </a:r>
            <a:r>
              <a:rPr lang="en-IE" dirty="0" err="1"/>
              <a:t>klasse</a:t>
            </a:r>
            <a:r>
              <a:rPr lang="en-IE" dirty="0"/>
              <a:t>) </a:t>
            </a:r>
            <a:r>
              <a:rPr lang="en-IE" dirty="0" err="1"/>
              <a:t>te</a:t>
            </a:r>
            <a:r>
              <a:rPr lang="en-IE" dirty="0"/>
              <a:t> </a:t>
            </a:r>
            <a:r>
              <a:rPr lang="en-IE" dirty="0" err="1"/>
              <a:t>rijden</a:t>
            </a:r>
            <a:endParaRPr lang="en-IE" dirty="0"/>
          </a:p>
          <a:p>
            <a:pPr lvl="2"/>
            <a:r>
              <a:rPr lang="en-IE" dirty="0" err="1"/>
              <a:t>Contactsleutel</a:t>
            </a:r>
            <a:r>
              <a:rPr lang="en-IE" dirty="0"/>
              <a:t> </a:t>
            </a:r>
            <a:r>
              <a:rPr lang="en-IE" dirty="0" err="1"/>
              <a:t>om</a:t>
            </a:r>
            <a:r>
              <a:rPr lang="en-IE" dirty="0"/>
              <a:t> motor </a:t>
            </a:r>
            <a:r>
              <a:rPr lang="en-IE" dirty="0" err="1"/>
              <a:t>te</a:t>
            </a:r>
            <a:r>
              <a:rPr lang="en-IE" dirty="0"/>
              <a:t> </a:t>
            </a:r>
            <a:r>
              <a:rPr lang="en-IE" dirty="0" err="1"/>
              <a:t>starten</a:t>
            </a:r>
            <a:endParaRPr lang="en-IE" dirty="0"/>
          </a:p>
          <a:p>
            <a:pPr lvl="2"/>
            <a:r>
              <a:rPr lang="en-IE" dirty="0"/>
              <a:t>Gas </a:t>
            </a:r>
            <a:r>
              <a:rPr lang="en-IE" dirty="0" err="1"/>
              <a:t>voor</a:t>
            </a:r>
            <a:r>
              <a:rPr lang="en-IE" dirty="0"/>
              <a:t> </a:t>
            </a:r>
            <a:r>
              <a:rPr lang="en-IE" dirty="0" err="1"/>
              <a:t>versneller</a:t>
            </a:r>
            <a:r>
              <a:rPr lang="en-IE" dirty="0"/>
              <a:t> van </a:t>
            </a:r>
            <a:r>
              <a:rPr lang="en-IE" dirty="0" err="1"/>
              <a:t>voertuig</a:t>
            </a:r>
            <a:endParaRPr lang="en-IE" dirty="0"/>
          </a:p>
          <a:p>
            <a:pPr lvl="2"/>
            <a:r>
              <a:rPr lang="en-IE" dirty="0" err="1"/>
              <a:t>Stuur</a:t>
            </a:r>
            <a:r>
              <a:rPr lang="en-IE" dirty="0"/>
              <a:t> </a:t>
            </a:r>
            <a:r>
              <a:rPr lang="en-IE" dirty="0" err="1"/>
              <a:t>voor</a:t>
            </a:r>
            <a:r>
              <a:rPr lang="en-IE" dirty="0"/>
              <a:t> links/</a:t>
            </a:r>
            <a:r>
              <a:rPr lang="en-IE" dirty="0" err="1"/>
              <a:t>rechts</a:t>
            </a:r>
            <a:r>
              <a:rPr lang="en-IE" dirty="0"/>
              <a:t> </a:t>
            </a:r>
            <a:r>
              <a:rPr lang="en-IE" dirty="0" err="1"/>
              <a:t>afslaan</a:t>
            </a:r>
            <a:endParaRPr lang="en-IE" dirty="0"/>
          </a:p>
          <a:p>
            <a:pPr lvl="1"/>
            <a:r>
              <a:rPr lang="en-IE" dirty="0" err="1"/>
              <a:t>Analoog</a:t>
            </a:r>
            <a:r>
              <a:rPr lang="en-IE" dirty="0"/>
              <a:t> </a:t>
            </a:r>
            <a:r>
              <a:rPr lang="en-IE" dirty="0" err="1"/>
              <a:t>voor</a:t>
            </a:r>
            <a:r>
              <a:rPr lang="en-IE" dirty="0"/>
              <a:t> </a:t>
            </a:r>
            <a:r>
              <a:rPr lang="en-IE" dirty="0" err="1"/>
              <a:t>vrachtwagen</a:t>
            </a:r>
            <a:r>
              <a:rPr lang="en-IE" dirty="0"/>
              <a:t> (=</a:t>
            </a:r>
            <a:r>
              <a:rPr lang="en-IE" dirty="0" err="1"/>
              <a:t>klasse</a:t>
            </a:r>
            <a:r>
              <a:rPr lang="en-IE" dirty="0"/>
              <a:t>)</a:t>
            </a:r>
          </a:p>
          <a:p>
            <a:pPr lvl="1"/>
            <a:endParaRPr lang="en-IE" dirty="0"/>
          </a:p>
          <a:p>
            <a:pPr lvl="1"/>
            <a:r>
              <a:rPr lang="en-IE" dirty="0"/>
              <a:t>=&gt; interne </a:t>
            </a:r>
            <a:r>
              <a:rPr lang="en-IE" dirty="0" err="1"/>
              <a:t>opbouw</a:t>
            </a:r>
            <a:r>
              <a:rPr lang="en-IE" dirty="0"/>
              <a:t> en </a:t>
            </a:r>
            <a:r>
              <a:rPr lang="en-IE" dirty="0" err="1"/>
              <a:t>werking</a:t>
            </a:r>
            <a:r>
              <a:rPr lang="en-IE" dirty="0"/>
              <a:t>  (=</a:t>
            </a:r>
            <a:r>
              <a:rPr lang="en-IE" dirty="0" err="1"/>
              <a:t>implementatie</a:t>
            </a:r>
            <a:r>
              <a:rPr lang="en-IE" dirty="0"/>
              <a:t>) </a:t>
            </a:r>
            <a:r>
              <a:rPr lang="en-IE" dirty="0" err="1"/>
              <a:t>niet</a:t>
            </a:r>
            <a:r>
              <a:rPr lang="en-IE" dirty="0"/>
              <a:t> </a:t>
            </a:r>
            <a:r>
              <a:rPr lang="en-IE" dirty="0" err="1"/>
              <a:t>belangrijk</a:t>
            </a:r>
            <a:r>
              <a:rPr lang="en-IE" dirty="0"/>
              <a:t> </a:t>
            </a:r>
            <a:r>
              <a:rPr lang="en-IE" dirty="0" err="1"/>
              <a:t>voor</a:t>
            </a:r>
            <a:r>
              <a:rPr lang="en-IE" dirty="0"/>
              <a:t> </a:t>
            </a:r>
            <a:r>
              <a:rPr lang="en-IE" dirty="0" err="1"/>
              <a:t>bestuurder</a:t>
            </a:r>
            <a:endParaRPr lang="en-IE" dirty="0"/>
          </a:p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593772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Interface </a:t>
            </a:r>
            <a:r>
              <a:rPr lang="en-IE" dirty="0" err="1"/>
              <a:t>definitie</a:t>
            </a:r>
            <a:endParaRPr lang="en-I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/>
              <a:t>Interface: </a:t>
            </a:r>
            <a:r>
              <a:rPr lang="en-IE" b="1" dirty="0" err="1"/>
              <a:t>Beschrijving</a:t>
            </a:r>
            <a:r>
              <a:rPr lang="en-IE" b="1" dirty="0"/>
              <a:t> hoe </a:t>
            </a:r>
            <a:r>
              <a:rPr lang="en-IE" b="1" dirty="0" err="1"/>
              <a:t>een</a:t>
            </a:r>
            <a:r>
              <a:rPr lang="en-IE" b="1" dirty="0"/>
              <a:t> component </a:t>
            </a:r>
            <a:r>
              <a:rPr lang="en-IE" b="1" dirty="0" err="1"/>
              <a:t>een</a:t>
            </a:r>
            <a:r>
              <a:rPr lang="en-IE" b="1" dirty="0"/>
              <a:t> </a:t>
            </a:r>
            <a:r>
              <a:rPr lang="en-IE" b="1" dirty="0" err="1"/>
              <a:t>andere</a:t>
            </a:r>
            <a:r>
              <a:rPr lang="en-IE" b="1" dirty="0"/>
              <a:t> component </a:t>
            </a:r>
            <a:r>
              <a:rPr lang="en-IE" b="1" dirty="0" err="1"/>
              <a:t>kan</a:t>
            </a:r>
            <a:r>
              <a:rPr lang="en-IE" b="1" dirty="0"/>
              <a:t> </a:t>
            </a:r>
            <a:r>
              <a:rPr lang="en-IE" b="1" dirty="0" err="1"/>
              <a:t>gebruiken</a:t>
            </a:r>
            <a:r>
              <a:rPr lang="en-IE" b="1" dirty="0"/>
              <a:t>,</a:t>
            </a:r>
            <a:r>
              <a:rPr lang="en-IE" dirty="0"/>
              <a:t> </a:t>
            </a:r>
            <a:r>
              <a:rPr lang="en-IE" dirty="0" err="1"/>
              <a:t>zonder</a:t>
            </a:r>
            <a:r>
              <a:rPr lang="en-IE" dirty="0"/>
              <a:t> </a:t>
            </a:r>
            <a:r>
              <a:rPr lang="en-IE" dirty="0" err="1"/>
              <a:t>te</a:t>
            </a:r>
            <a:r>
              <a:rPr lang="en-IE" dirty="0"/>
              <a:t> </a:t>
            </a:r>
            <a:r>
              <a:rPr lang="en-IE" dirty="0" err="1"/>
              <a:t>zeggen</a:t>
            </a:r>
            <a:r>
              <a:rPr lang="en-IE" dirty="0"/>
              <a:t> hoe </a:t>
            </a:r>
            <a:r>
              <a:rPr lang="en-IE" dirty="0" err="1"/>
              <a:t>dit</a:t>
            </a:r>
            <a:r>
              <a:rPr lang="en-IE" dirty="0"/>
              <a:t> </a:t>
            </a:r>
            <a:r>
              <a:rPr lang="en-IE" dirty="0" err="1"/>
              <a:t>moet</a:t>
            </a:r>
            <a:r>
              <a:rPr lang="en-IE" dirty="0"/>
              <a:t> </a:t>
            </a:r>
            <a:r>
              <a:rPr lang="en-IE" dirty="0" err="1"/>
              <a:t>gebeuren</a:t>
            </a:r>
            <a:endParaRPr lang="en-IE" dirty="0"/>
          </a:p>
          <a:p>
            <a:endParaRPr lang="en-IE" dirty="0"/>
          </a:p>
          <a:p>
            <a:endParaRPr lang="en-IE" dirty="0"/>
          </a:p>
          <a:p>
            <a:r>
              <a:rPr lang="en-IE" dirty="0"/>
              <a:t>Interface </a:t>
            </a:r>
            <a:r>
              <a:rPr lang="en-IE" dirty="0" err="1"/>
              <a:t>geeft</a:t>
            </a:r>
            <a:r>
              <a:rPr lang="en-IE" dirty="0"/>
              <a:t> </a:t>
            </a:r>
            <a:r>
              <a:rPr lang="en-IE" dirty="0" err="1"/>
              <a:t>aan</a:t>
            </a:r>
            <a:r>
              <a:rPr lang="en-IE" dirty="0"/>
              <a:t> </a:t>
            </a:r>
            <a:r>
              <a:rPr lang="en-IE" dirty="0" err="1"/>
              <a:t>dat</a:t>
            </a:r>
            <a:r>
              <a:rPr lang="en-IE" dirty="0"/>
              <a:t> </a:t>
            </a:r>
            <a:r>
              <a:rPr lang="en-IE" dirty="0" err="1"/>
              <a:t>een</a:t>
            </a:r>
            <a:r>
              <a:rPr lang="en-IE" dirty="0"/>
              <a:t> </a:t>
            </a:r>
            <a:r>
              <a:rPr lang="en-IE" dirty="0" err="1"/>
              <a:t>klasse</a:t>
            </a:r>
            <a:r>
              <a:rPr lang="en-IE" dirty="0"/>
              <a:t> </a:t>
            </a:r>
            <a:r>
              <a:rPr lang="en-IE" dirty="0" err="1"/>
              <a:t>een</a:t>
            </a:r>
            <a:r>
              <a:rPr lang="en-IE" dirty="0"/>
              <a:t> </a:t>
            </a:r>
            <a:r>
              <a:rPr lang="en-IE" dirty="0" err="1"/>
              <a:t>bepaald</a:t>
            </a:r>
            <a:r>
              <a:rPr lang="en-IE" dirty="0"/>
              <a:t> </a:t>
            </a:r>
            <a:r>
              <a:rPr lang="en-IE" dirty="0" err="1"/>
              <a:t>gedrag</a:t>
            </a:r>
            <a:r>
              <a:rPr lang="en-IE" dirty="0"/>
              <a:t> </a:t>
            </a:r>
            <a:r>
              <a:rPr lang="en-IE" dirty="0" err="1"/>
              <a:t>vertoont</a:t>
            </a:r>
            <a:r>
              <a:rPr lang="en-IE" dirty="0"/>
              <a:t>:</a:t>
            </a:r>
          </a:p>
          <a:p>
            <a:pPr lvl="1"/>
            <a:r>
              <a:rPr lang="en-IE" dirty="0"/>
              <a:t>“het </a:t>
            </a:r>
            <a:r>
              <a:rPr lang="en-IE" dirty="0" err="1"/>
              <a:t>maakt</a:t>
            </a:r>
            <a:r>
              <a:rPr lang="en-IE" dirty="0"/>
              <a:t> </a:t>
            </a:r>
            <a:r>
              <a:rPr lang="en-IE" dirty="0" err="1"/>
              <a:t>geluid</a:t>
            </a:r>
            <a:r>
              <a:rPr lang="en-IE" dirty="0"/>
              <a:t> </a:t>
            </a:r>
            <a:r>
              <a:rPr lang="en-IE" dirty="0" err="1"/>
              <a:t>als</a:t>
            </a:r>
            <a:r>
              <a:rPr lang="en-IE" dirty="0"/>
              <a:t> </a:t>
            </a:r>
            <a:r>
              <a:rPr lang="en-IE" dirty="0" err="1"/>
              <a:t>eend</a:t>
            </a:r>
            <a:r>
              <a:rPr lang="en-IE" dirty="0"/>
              <a:t>, het is </a:t>
            </a:r>
            <a:r>
              <a:rPr lang="en-IE" dirty="0" err="1"/>
              <a:t>dus</a:t>
            </a:r>
            <a:r>
              <a:rPr lang="en-IE" dirty="0"/>
              <a:t> </a:t>
            </a:r>
            <a:r>
              <a:rPr lang="en-IE" dirty="0" err="1"/>
              <a:t>een</a:t>
            </a:r>
            <a:r>
              <a:rPr lang="en-IE" dirty="0"/>
              <a:t> </a:t>
            </a:r>
            <a:r>
              <a:rPr lang="en-IE" dirty="0" err="1"/>
              <a:t>eend</a:t>
            </a:r>
            <a:r>
              <a:rPr lang="en-IE" dirty="0"/>
              <a:t> – </a:t>
            </a:r>
            <a:r>
              <a:rPr lang="en-IE" dirty="0" err="1"/>
              <a:t>ook</a:t>
            </a:r>
            <a:r>
              <a:rPr lang="en-IE" dirty="0"/>
              <a:t> al is het </a:t>
            </a:r>
            <a:r>
              <a:rPr lang="en-IE" dirty="0" err="1"/>
              <a:t>een</a:t>
            </a:r>
            <a:r>
              <a:rPr lang="en-IE" dirty="0"/>
              <a:t> </a:t>
            </a:r>
            <a:r>
              <a:rPr lang="en-IE" dirty="0" err="1"/>
              <a:t>jager</a:t>
            </a:r>
            <a:r>
              <a:rPr lang="en-IE" dirty="0"/>
              <a:t>”</a:t>
            </a:r>
          </a:p>
          <a:p>
            <a:pPr lvl="1"/>
            <a:endParaRPr lang="en-IE" dirty="0"/>
          </a:p>
          <a:p>
            <a:r>
              <a:rPr lang="en-IE" dirty="0"/>
              <a:t>Interface is 100% </a:t>
            </a:r>
            <a:r>
              <a:rPr lang="en-IE" dirty="0" err="1"/>
              <a:t>scheiding</a:t>
            </a:r>
            <a:r>
              <a:rPr lang="en-IE" dirty="0"/>
              <a:t> </a:t>
            </a:r>
            <a:r>
              <a:rPr lang="en-IE" dirty="0" err="1"/>
              <a:t>tussen</a:t>
            </a:r>
            <a:r>
              <a:rPr lang="en-IE" dirty="0"/>
              <a:t> de method-</a:t>
            </a:r>
            <a:r>
              <a:rPr lang="en-IE" dirty="0" err="1"/>
              <a:t>signatuur</a:t>
            </a:r>
            <a:r>
              <a:rPr lang="en-IE" dirty="0"/>
              <a:t> en de </a:t>
            </a:r>
            <a:r>
              <a:rPr lang="en-IE" dirty="0" err="1"/>
              <a:t>eigenlijke</a:t>
            </a:r>
            <a:r>
              <a:rPr lang="en-IE" dirty="0"/>
              <a:t> </a:t>
            </a:r>
            <a:r>
              <a:rPr lang="en-IE" dirty="0" err="1"/>
              <a:t>implementatie</a:t>
            </a:r>
            <a:r>
              <a:rPr lang="en-IE" dirty="0"/>
              <a:t> </a:t>
            </a:r>
            <a:r>
              <a:rPr lang="en-IE" dirty="0" err="1"/>
              <a:t>ervan</a:t>
            </a:r>
            <a:r>
              <a:rPr lang="en-IE" dirty="0"/>
              <a:t>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tandaardontwerp">
  <a:themeElements>
    <a:clrScheme name="Rood">
      <a:dk1>
        <a:sysClr val="windowText" lastClr="000000"/>
      </a:dk1>
      <a:lt1>
        <a:sysClr val="window" lastClr="FFFFFF"/>
      </a:lt1>
      <a:dk2>
        <a:srgbClr val="323232"/>
      </a:dk2>
      <a:lt2>
        <a:srgbClr val="E5C243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Standaardontwerp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nl-NL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nl-NL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Standaardontwerp 1">
        <a:dk1>
          <a:srgbClr val="330000"/>
        </a:dk1>
        <a:lt1>
          <a:srgbClr val="FFFFFF"/>
        </a:lt1>
        <a:dk2>
          <a:srgbClr val="330000"/>
        </a:dk2>
        <a:lt2>
          <a:srgbClr val="5C1F00"/>
        </a:lt2>
        <a:accent1>
          <a:srgbClr val="FF9900"/>
        </a:accent1>
        <a:accent2>
          <a:srgbClr val="330000"/>
        </a:accent2>
        <a:accent3>
          <a:srgbClr val="FFFFFF"/>
        </a:accent3>
        <a:accent4>
          <a:srgbClr val="2A0000"/>
        </a:accent4>
        <a:accent5>
          <a:srgbClr val="FFCAAA"/>
        </a:accent5>
        <a:accent6>
          <a:srgbClr val="2D0000"/>
        </a:accent6>
        <a:hlink>
          <a:srgbClr val="FFCC66"/>
        </a:hlink>
        <a:folHlink>
          <a:srgbClr val="CC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</TotalTime>
  <Words>885</Words>
  <Application>Microsoft Office PowerPoint</Application>
  <PresentationFormat>Breedbeeld</PresentationFormat>
  <Paragraphs>188</Paragraphs>
  <Slides>30</Slides>
  <Notes>1</Notes>
  <HiddenSlides>3</HiddenSlides>
  <MMClips>0</MMClips>
  <ScaleCrop>false</ScaleCrop>
  <HeadingPairs>
    <vt:vector size="6" baseType="variant">
      <vt:variant>
        <vt:lpstr>Gebruikte lettertypen</vt:lpstr>
      </vt:variant>
      <vt:variant>
        <vt:i4>4</vt:i4>
      </vt:variant>
      <vt:variant>
        <vt:lpstr>Thema</vt:lpstr>
      </vt:variant>
      <vt:variant>
        <vt:i4>1</vt:i4>
      </vt:variant>
      <vt:variant>
        <vt:lpstr>Diatitels</vt:lpstr>
      </vt:variant>
      <vt:variant>
        <vt:i4>30</vt:i4>
      </vt:variant>
    </vt:vector>
  </HeadingPairs>
  <TitlesOfParts>
    <vt:vector size="35" baseType="lpstr">
      <vt:lpstr>Courier New</vt:lpstr>
      <vt:lpstr>Times</vt:lpstr>
      <vt:lpstr>Arial</vt:lpstr>
      <vt:lpstr>Calibri</vt:lpstr>
      <vt:lpstr>Standaardontwerp</vt:lpstr>
      <vt:lpstr>Next level!</vt:lpstr>
      <vt:lpstr>Object Oriented Programming</vt:lpstr>
      <vt:lpstr>Interfaces</vt:lpstr>
      <vt:lpstr>Interfaces: manier om te communiceren op afgesproken manier</vt:lpstr>
      <vt:lpstr>Software components</vt:lpstr>
      <vt:lpstr>Voorbeeld</vt:lpstr>
      <vt:lpstr>Alert</vt:lpstr>
      <vt:lpstr>Voorbeeld interface</vt:lpstr>
      <vt:lpstr>Interface definitie</vt:lpstr>
      <vt:lpstr>Interface</vt:lpstr>
      <vt:lpstr>Interface syntax</vt:lpstr>
      <vt:lpstr>Interface notatie</vt:lpstr>
      <vt:lpstr>Interface voorbeeld</vt:lpstr>
      <vt:lpstr>Interface voorbeeld</vt:lpstr>
      <vt:lpstr>Nog een interface voorbeeld</vt:lpstr>
      <vt:lpstr>Interface is een contract</vt:lpstr>
      <vt:lpstr>BabyAccount</vt:lpstr>
      <vt:lpstr>Properties en interfaces</vt:lpstr>
      <vt:lpstr>Meerdere interfaces?</vt:lpstr>
      <vt:lpstr>Interfaces kunnen van mekaar overerven</vt:lpstr>
      <vt:lpstr>Max 1 overerving</vt:lpstr>
      <vt:lpstr>PowerPoint-presentatie</vt:lpstr>
      <vt:lpstr>Interface regels</vt:lpstr>
      <vt:lpstr>Interface impementatie regels</vt:lpstr>
      <vt:lpstr>Interfaces als ‘objecten’</vt:lpstr>
      <vt:lpstr>Interface of abstract class?</vt:lpstr>
      <vt:lpstr>Programmer’s Point </vt:lpstr>
      <vt:lpstr>PowerPoint-presentatie</vt:lpstr>
      <vt:lpstr>Interface class  demonstration</vt:lpstr>
      <vt:lpstr>PowerPoint-presentatie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Tim Dams</dc:creator>
  <cp:lastModifiedBy>Tim Dams</cp:lastModifiedBy>
  <cp:revision>15</cp:revision>
  <dcterms:created xsi:type="dcterms:W3CDTF">2019-03-25T10:07:26Z</dcterms:created>
  <dcterms:modified xsi:type="dcterms:W3CDTF">2020-04-30T20:35:32Z</dcterms:modified>
</cp:coreProperties>
</file>